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7"/>
  </p:notesMasterIdLst>
  <p:handoutMasterIdLst>
    <p:handoutMasterId r:id="rId58"/>
  </p:handoutMasterIdLst>
  <p:sldIdLst>
    <p:sldId id="326" r:id="rId2"/>
    <p:sldId id="331" r:id="rId3"/>
    <p:sldId id="359" r:id="rId4"/>
    <p:sldId id="353" r:id="rId5"/>
    <p:sldId id="402" r:id="rId6"/>
    <p:sldId id="398" r:id="rId7"/>
    <p:sldId id="371" r:id="rId8"/>
    <p:sldId id="399" r:id="rId9"/>
    <p:sldId id="358" r:id="rId10"/>
    <p:sldId id="400" r:id="rId11"/>
    <p:sldId id="401" r:id="rId12"/>
    <p:sldId id="388" r:id="rId13"/>
    <p:sldId id="360" r:id="rId14"/>
    <p:sldId id="385" r:id="rId15"/>
    <p:sldId id="386" r:id="rId16"/>
    <p:sldId id="405" r:id="rId17"/>
    <p:sldId id="364" r:id="rId18"/>
    <p:sldId id="403" r:id="rId19"/>
    <p:sldId id="355" r:id="rId20"/>
    <p:sldId id="372" r:id="rId21"/>
    <p:sldId id="404" r:id="rId22"/>
    <p:sldId id="334" r:id="rId23"/>
    <p:sldId id="337" r:id="rId24"/>
    <p:sldId id="338" r:id="rId25"/>
    <p:sldId id="339" r:id="rId26"/>
    <p:sldId id="341" r:id="rId27"/>
    <p:sldId id="365" r:id="rId28"/>
    <p:sldId id="366" r:id="rId29"/>
    <p:sldId id="376" r:id="rId30"/>
    <p:sldId id="377" r:id="rId31"/>
    <p:sldId id="368" r:id="rId32"/>
    <p:sldId id="342" r:id="rId33"/>
    <p:sldId id="343" r:id="rId34"/>
    <p:sldId id="373" r:id="rId35"/>
    <p:sldId id="369" r:id="rId36"/>
    <p:sldId id="390" r:id="rId37"/>
    <p:sldId id="395" r:id="rId38"/>
    <p:sldId id="374" r:id="rId39"/>
    <p:sldId id="375" r:id="rId40"/>
    <p:sldId id="389" r:id="rId41"/>
    <p:sldId id="396" r:id="rId42"/>
    <p:sldId id="370" r:id="rId43"/>
    <p:sldId id="346" r:id="rId44"/>
    <p:sldId id="406" r:id="rId45"/>
    <p:sldId id="383" r:id="rId46"/>
    <p:sldId id="407" r:id="rId47"/>
    <p:sldId id="348" r:id="rId48"/>
    <p:sldId id="379" r:id="rId49"/>
    <p:sldId id="380" r:id="rId50"/>
    <p:sldId id="392" r:id="rId51"/>
    <p:sldId id="393" r:id="rId52"/>
    <p:sldId id="349" r:id="rId53"/>
    <p:sldId id="381" r:id="rId54"/>
    <p:sldId id="408" r:id="rId55"/>
    <p:sldId id="350" r:id="rId5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402"/>
            <p14:sldId id="398"/>
            <p14:sldId id="371"/>
            <p14:sldId id="399"/>
            <p14:sldId id="358"/>
            <p14:sldId id="400"/>
            <p14:sldId id="401"/>
            <p14:sldId id="388"/>
            <p14:sldId id="360"/>
            <p14:sldId id="385"/>
            <p14:sldId id="386"/>
            <p14:sldId id="405"/>
            <p14:sldId id="364"/>
            <p14:sldId id="403"/>
            <p14:sldId id="355"/>
            <p14:sldId id="372"/>
            <p14:sldId id="404"/>
            <p14:sldId id="334"/>
            <p14:sldId id="337"/>
            <p14:sldId id="338"/>
            <p14:sldId id="339"/>
            <p14:sldId id="341"/>
            <p14:sldId id="365"/>
            <p14:sldId id="366"/>
            <p14:sldId id="376"/>
            <p14:sldId id="377"/>
            <p14:sldId id="368"/>
            <p14:sldId id="342"/>
            <p14:sldId id="343"/>
            <p14:sldId id="373"/>
            <p14:sldId id="369"/>
            <p14:sldId id="390"/>
            <p14:sldId id="395"/>
            <p14:sldId id="374"/>
            <p14:sldId id="375"/>
            <p14:sldId id="389"/>
            <p14:sldId id="396"/>
            <p14:sldId id="370"/>
            <p14:sldId id="346"/>
            <p14:sldId id="406"/>
            <p14:sldId id="383"/>
            <p14:sldId id="407"/>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454"/>
    <a:srgbClr val="0C5076"/>
    <a:srgbClr val="51B9AA"/>
    <a:srgbClr val="797FBB"/>
    <a:srgbClr val="3D566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7" d="100"/>
          <a:sy n="157" d="100"/>
        </p:scale>
        <p:origin x="-294" y="-18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20/01/2022</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20/01/2022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52</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20/01/2022</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xmlns=""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20/01/2022</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20/01/2022</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20/01/2022</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20/01/2022</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20/01/2022</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20/01/2022</a:t>
            </a:fld>
            <a:endParaRPr lang="fr-FR" cap="all"/>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parcoursup.fr/index.php?desc=videos#video-2"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20/01/2022</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6867771" y="4874793"/>
            <a:ext cx="1170000" cy="360000"/>
          </a:xfrm>
        </p:spPr>
        <p:txBody>
          <a:bodyPr/>
          <a:lstStyle/>
          <a:p>
            <a:pPr algn="r"/>
            <a:fld id="{D3C3A5ED-7BF4-4948-A6BE-81610357B299}"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13" name="Image 12"/>
          <p:cNvPicPr>
            <a:picLocks noChangeAspect="1"/>
          </p:cNvPicPr>
          <p:nvPr/>
        </p:nvPicPr>
        <p:blipFill>
          <a:blip r:embed="rId2"/>
          <a:stretch>
            <a:fillRect/>
          </a:stretch>
        </p:blipFill>
        <p:spPr>
          <a:xfrm>
            <a:off x="4360503" y="1330411"/>
            <a:ext cx="4704791" cy="2088232"/>
          </a:xfrm>
          <a:prstGeom prst="rect">
            <a:avLst/>
          </a:prstGeom>
        </p:spPr>
      </p:pic>
      <p:sp>
        <p:nvSpPr>
          <p:cNvPr id="14" name="ZoneTexte 13"/>
          <p:cNvSpPr txBox="1"/>
          <p:nvPr/>
        </p:nvSpPr>
        <p:spPr>
          <a:xfrm>
            <a:off x="338049" y="3525888"/>
            <a:ext cx="4022454" cy="784830"/>
          </a:xfrm>
          <a:prstGeom prst="rect">
            <a:avLst/>
          </a:prstGeom>
          <a:noFill/>
        </p:spPr>
        <p:txBody>
          <a:bodyPr wrap="square" rtlCol="0">
            <a:spAutoFit/>
          </a:bodyPr>
          <a:lstStyle/>
          <a:p>
            <a:r>
              <a:rPr lang="fr-FR" sz="1500" b="1" dirty="0" smtClean="0">
                <a:solidFill>
                  <a:srgbClr val="F28E65"/>
                </a:solidFill>
              </a:rPr>
              <a:t>Terminales2021-2022</a:t>
            </a:r>
            <a:r>
              <a:rPr lang="fr-FR" sz="1500" dirty="0" smtClean="0">
                <a:solidFill>
                  <a:srgbClr val="0C5076"/>
                </a:solidFill>
              </a:rPr>
              <a:t>.fr : retrouvez toutes les informations sélectionnées par l’Onisep sur les filières, les formations, les métiers </a:t>
            </a:r>
            <a:endParaRPr lang="fr-FR" sz="1500" dirty="0">
              <a:solidFill>
                <a:srgbClr val="0C5076"/>
              </a:solidFill>
            </a:endParaRPr>
          </a:p>
        </p:txBody>
      </p:sp>
      <p:sp>
        <p:nvSpPr>
          <p:cNvPr id="15" name="ZoneTexte 14"/>
          <p:cNvSpPr txBox="1"/>
          <p:nvPr/>
        </p:nvSpPr>
        <p:spPr>
          <a:xfrm flipH="1">
            <a:off x="4360503" y="3440006"/>
            <a:ext cx="4431355" cy="1523494"/>
          </a:xfrm>
          <a:prstGeom prst="rect">
            <a:avLst/>
          </a:prstGeom>
          <a:noFill/>
        </p:spPr>
        <p:txBody>
          <a:bodyPr wrap="square" rtlCol="0">
            <a:spAutoFit/>
          </a:bodyPr>
          <a:lstStyle/>
          <a:p>
            <a:r>
              <a:rPr lang="fr-FR" sz="1500" b="1" dirty="0">
                <a:solidFill>
                  <a:srgbClr val="F28E65"/>
                </a:solidFill>
              </a:rPr>
              <a:t>Parcoursup.fr </a:t>
            </a:r>
            <a:r>
              <a:rPr lang="fr-FR" sz="1500" dirty="0" smtClean="0">
                <a:solidFill>
                  <a:srgbClr val="0C5076"/>
                </a:solidFill>
              </a:rPr>
              <a:t>:</a:t>
            </a:r>
            <a:r>
              <a:rPr lang="fr-FR" sz="1500" dirty="0">
                <a:solidFill>
                  <a:srgbClr val="0C5076"/>
                </a:solidFill>
              </a:rPr>
              <a:t> </a:t>
            </a:r>
            <a:endParaRPr lang="fr-FR" sz="1500" dirty="0" smtClean="0">
              <a:solidFill>
                <a:srgbClr val="0C5076"/>
              </a:solidFill>
            </a:endParaRPr>
          </a:p>
          <a:p>
            <a:pPr marL="285750" indent="-285750">
              <a:buFontTx/>
              <a:buChar char="-"/>
            </a:pPr>
            <a:r>
              <a:rPr lang="fr-FR" sz="1500" dirty="0" smtClean="0">
                <a:solidFill>
                  <a:srgbClr val="0C5076"/>
                </a:solidFill>
              </a:rPr>
              <a:t>le moteur de recherche des formations</a:t>
            </a:r>
          </a:p>
          <a:p>
            <a:pPr marL="285750" indent="-285750">
              <a:buFontTx/>
              <a:buChar char="-"/>
            </a:pPr>
            <a:r>
              <a:rPr lang="fr-FR" sz="1600" dirty="0">
                <a:solidFill>
                  <a:srgbClr val="0C5076"/>
                </a:solidFill>
              </a:rPr>
              <a:t>un accès vers d’autres sites numériques d’aide à l’orientation et un lien vers le site de votre Région (20 janvier 2022)</a:t>
            </a:r>
          </a:p>
          <a:p>
            <a:pPr marL="285750" indent="-285750">
              <a:buFontTx/>
              <a:buChar char="-"/>
            </a:pPr>
            <a:r>
              <a:rPr lang="fr-FR" sz="1500" dirty="0" smtClean="0">
                <a:solidFill>
                  <a:srgbClr val="0C5076"/>
                </a:solidFill>
              </a:rPr>
              <a:t> </a:t>
            </a:r>
          </a:p>
        </p:txBody>
      </p:sp>
      <p:pic>
        <p:nvPicPr>
          <p:cNvPr id="3" name="Image 2"/>
          <p:cNvPicPr>
            <a:picLocks noChangeAspect="1"/>
          </p:cNvPicPr>
          <p:nvPr/>
        </p:nvPicPr>
        <p:blipFill>
          <a:blip r:embed="rId3"/>
          <a:stretch>
            <a:fillRect/>
          </a:stretch>
        </p:blipFill>
        <p:spPr>
          <a:xfrm>
            <a:off x="467544" y="1004272"/>
            <a:ext cx="3491921" cy="2420327"/>
          </a:xfrm>
          <a:prstGeom prst="rect">
            <a:avLst/>
          </a:prstGeom>
        </p:spPr>
      </p:pic>
      <p:sp>
        <p:nvSpPr>
          <p:cNvPr id="10" name="Rectangle à coins arrondis 9"/>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Des outils pour préparer votre projet d’orientation</a:t>
            </a:r>
            <a:endParaRPr lang="fr-FR" sz="1400" b="1" dirty="0">
              <a:solidFill>
                <a:schemeClr val="bg1"/>
              </a:solidFill>
            </a:endParaRPr>
          </a:p>
        </p:txBody>
      </p:sp>
    </p:spTree>
    <p:extLst>
      <p:ext uri="{BB962C8B-B14F-4D97-AF65-F5344CB8AC3E}">
        <p14:creationId xmlns:p14="http://schemas.microsoft.com/office/powerpoint/2010/main" val="3598359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rgbClr val="F28E65"/>
                </a:solidFill>
              </a:rPr>
              <a:t>Parmi les 19 </a:t>
            </a:r>
            <a:r>
              <a:rPr lang="fr-FR" sz="1600" b="1" dirty="0">
                <a:solidFill>
                  <a:srgbClr val="F28E65"/>
                </a:solidFill>
              </a:rPr>
              <a:t>5</a:t>
            </a:r>
            <a:r>
              <a:rPr lang="fr-FR" sz="1600" b="1" dirty="0" smtClean="0">
                <a:solidFill>
                  <a:srgbClr val="F28E65"/>
                </a:solidFill>
              </a:rPr>
              <a:t>00 formations dispensant de diplômes reconnus par l’Etat, y compris des formations en apprentissage, disponibles via le moteur de recherche de formation</a:t>
            </a:r>
            <a:r>
              <a:rPr lang="fr-FR" sz="1600" b="1" dirty="0">
                <a:solidFill>
                  <a:srgbClr val="F28E65"/>
                </a:solidFill>
              </a:rPr>
              <a:t> </a:t>
            </a:r>
            <a:r>
              <a:rPr lang="fr-FR" sz="1600" b="1" dirty="0" smtClean="0">
                <a:solidFill>
                  <a:srgbClr val="F28E65"/>
                </a:solidFill>
              </a:rPr>
              <a:t>: </a:t>
            </a:r>
          </a:p>
          <a:p>
            <a:endParaRPr lang="fr-FR" sz="1400" b="1" dirty="0" smtClean="0">
              <a:solidFill>
                <a:srgbClr val="F28E65"/>
              </a:solidFill>
            </a:endParaRPr>
          </a:p>
          <a:p>
            <a:pPr marL="171450" indent="-171450">
              <a:buFont typeface="Arial" pitchFamily="34" charset="0"/>
              <a:buChar char="•"/>
            </a:pPr>
            <a:r>
              <a:rPr lang="fr-FR" sz="1400" b="1" dirty="0" smtClean="0">
                <a:solidFill>
                  <a:srgbClr val="F28E65"/>
                </a:solidFill>
              </a:rPr>
              <a:t>Des formations non sélectives </a:t>
            </a:r>
            <a:r>
              <a:rPr lang="fr-FR" sz="1400" dirty="0" smtClean="0"/>
              <a:t>: 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400" b="1" dirty="0" smtClean="0">
                <a:solidFill>
                  <a:srgbClr val="F28E65"/>
                </a:solidFill>
              </a:rPr>
              <a:t>Des formations sélectives </a:t>
            </a:r>
            <a:r>
              <a:rPr lang="fr-FR" sz="1400" b="1" dirty="0" smtClean="0"/>
              <a:t>: </a:t>
            </a:r>
            <a:r>
              <a:rPr lang="fr-FR" sz="1400" dirty="0" smtClean="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smtClean="0"/>
          </a:p>
          <a:p>
            <a:pPr marL="171450" indent="-171450">
              <a:buFont typeface="Arial" pitchFamily="34" charset="0"/>
              <a:buChar char="•"/>
            </a:pPr>
            <a:r>
              <a:rPr lang="fr-FR" sz="1400" b="1" dirty="0" smtClean="0">
                <a:solidFill>
                  <a:srgbClr val="F28E65"/>
                </a:solidFill>
              </a:rPr>
              <a:t>Des </a:t>
            </a:r>
            <a:r>
              <a:rPr lang="fr-FR" sz="1400" b="1" dirty="0">
                <a:solidFill>
                  <a:srgbClr val="F28E65"/>
                </a:solidFill>
              </a:rPr>
              <a:t>informations </a:t>
            </a:r>
            <a:r>
              <a:rPr lang="fr-FR" sz="1400" b="1" dirty="0" smtClean="0">
                <a:solidFill>
                  <a:srgbClr val="F28E65"/>
                </a:solidFill>
              </a:rPr>
              <a:t> utiles à </a:t>
            </a:r>
            <a:r>
              <a:rPr lang="fr-FR" sz="1400" b="1" dirty="0">
                <a:solidFill>
                  <a:srgbClr val="F28E65"/>
                </a:solidFill>
              </a:rPr>
              <a:t>consulter sur la fiche formation </a:t>
            </a:r>
            <a:r>
              <a:rPr lang="fr-FR" sz="1400" dirty="0"/>
              <a:t>:  le statut de l’établissement </a:t>
            </a:r>
            <a:r>
              <a:rPr lang="fr-FR" sz="1400" dirty="0" smtClean="0"/>
              <a:t>(public/privé ), la nature de la formation (sélective /non sélective), les frais de scolarité, les débouchés professionnels et possibilités de poursuite d’études    </a:t>
            </a:r>
            <a:endParaRPr lang="fr-FR" sz="1400" dirty="0"/>
          </a:p>
          <a:p>
            <a:endParaRPr lang="fr-FR" sz="1400" dirty="0" smtClean="0"/>
          </a:p>
          <a:p>
            <a:pPr marL="179388"/>
            <a:r>
              <a:rPr lang="fr-FR" sz="1400" dirty="0" smtClean="0"/>
              <a:t>Quelques </a:t>
            </a:r>
            <a:r>
              <a:rPr lang="fr-FR" sz="1400" dirty="0"/>
              <a:t>rares formations privées ne sont pas présentes sur Parcoursup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652120" y="176981"/>
            <a:ext cx="3114216" cy="41595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19 500 formations reconnues par l’Etat disponibles sur Parcoursup</a:t>
            </a:r>
            <a:endParaRPr lang="fr-FR" sz="1400" b="1" dirty="0">
              <a:solidFill>
                <a:schemeClr val="bg1"/>
              </a:solidFill>
            </a:endParaRPr>
          </a:p>
        </p:txBody>
      </p:sp>
    </p:spTree>
    <p:extLst>
      <p:ext uri="{BB962C8B-B14F-4D97-AF65-F5344CB8AC3E}">
        <p14:creationId xmlns:p14="http://schemas.microsoft.com/office/powerpoint/2010/main" val="154407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smtClean="0"/>
              <a:t>Plus de 6000 </a:t>
            </a:r>
            <a:r>
              <a:rPr lang="fr-FR" sz="1600" b="1" dirty="0"/>
              <a:t>formations en apprentissage </a:t>
            </a:r>
            <a:r>
              <a:rPr lang="fr-FR" sz="1600" b="1" dirty="0" smtClean="0"/>
              <a:t>disponibles, pour l’essentiel </a:t>
            </a:r>
            <a:r>
              <a:rPr lang="fr-FR" sz="1600" b="1" dirty="0"/>
              <a:t>en STS, IUT, </a:t>
            </a:r>
            <a:r>
              <a:rPr lang="fr-FR" sz="1600" b="1" dirty="0" smtClean="0"/>
              <a:t>pour des mentions complémentaires ou titres professionnels…</a:t>
            </a:r>
            <a:endParaRPr lang="fr-FR" sz="1600" b="1" dirty="0"/>
          </a:p>
          <a:p>
            <a:pPr marL="285750" lvl="1" indent="-285750">
              <a:lnSpc>
                <a:spcPct val="110000"/>
              </a:lnSpc>
              <a:defRPr/>
            </a:pPr>
            <a:r>
              <a:rPr lang="fr-FR" sz="1600" b="1" dirty="0">
                <a:solidFill>
                  <a:srgbClr val="ED7454"/>
                </a:solidFill>
              </a:rPr>
              <a:t>Etre </a:t>
            </a:r>
            <a:r>
              <a:rPr lang="fr-FR" sz="1600" b="1" dirty="0" smtClean="0">
                <a:solidFill>
                  <a:srgbClr val="ED7454"/>
                </a:solidFill>
              </a:rPr>
              <a:t>étudiant apprenti </a:t>
            </a:r>
            <a:r>
              <a:rPr lang="fr-FR" sz="1600" b="1" dirty="0">
                <a:solidFill>
                  <a:srgbClr val="ED7454"/>
                </a:solidFill>
              </a:rPr>
              <a:t>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a:t>
            </a:r>
            <a:r>
              <a:rPr lang="fr-FR" sz="1500" b="1" dirty="0" smtClean="0">
                <a:solidFill>
                  <a:srgbClr val="0C5076"/>
                </a:solidFill>
              </a:rPr>
              <a:t> vous insérer </a:t>
            </a:r>
            <a:r>
              <a:rPr lang="fr-FR" sz="1500" b="1" dirty="0">
                <a:solidFill>
                  <a:srgbClr val="0C5076"/>
                </a:solidFill>
              </a:rPr>
              <a:t>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0" name="ZoneTexte 9"/>
          <p:cNvSpPr txBox="1"/>
          <p:nvPr/>
        </p:nvSpPr>
        <p:spPr>
          <a:xfrm>
            <a:off x="6007152" y="1321729"/>
            <a:ext cx="2952328" cy="3360920"/>
          </a:xfrm>
          <a:prstGeom prst="rect">
            <a:avLst/>
          </a:prstGeom>
          <a:noFill/>
        </p:spPr>
        <p:txBody>
          <a:bodyPr wrap="square" rtlCol="0">
            <a:spAutoFit/>
          </a:bodyPr>
          <a:lstStyle/>
          <a:p>
            <a:pPr lvl="0" defTabSz="457200">
              <a:spcBef>
                <a:spcPct val="20000"/>
              </a:spcBef>
              <a:buClr>
                <a:srgbClr val="FF0000"/>
              </a:buClr>
              <a:buSzPct val="100000"/>
              <a:defRPr/>
            </a:pPr>
            <a:r>
              <a:rPr lang="fr-FR" sz="1500" b="1" dirty="0">
                <a:solidFill>
                  <a:srgbClr val="0C5076"/>
                </a:solidFill>
                <a:latin typeface="Calibri"/>
              </a:rPr>
              <a:t>Rechercher par mots clés ou critères de recherche </a:t>
            </a:r>
            <a:r>
              <a:rPr lang="fr-FR" sz="15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100" b="1" dirty="0">
              <a:solidFill>
                <a:srgbClr val="0C5076"/>
              </a:solidFill>
              <a:latin typeface="Calibri"/>
            </a:endParaRPr>
          </a:p>
          <a:p>
            <a:pPr lvl="0" defTabSz="457200">
              <a:spcBef>
                <a:spcPct val="20000"/>
              </a:spcBef>
              <a:buClr>
                <a:srgbClr val="FF0000"/>
              </a:buClr>
              <a:buSzPct val="100000"/>
              <a:defRPr/>
            </a:pPr>
            <a:r>
              <a:rPr lang="fr-FR" sz="1500" b="1" dirty="0">
                <a:solidFill>
                  <a:srgbClr val="0C5076"/>
                </a:solidFill>
                <a:latin typeface="Calibri"/>
              </a:rPr>
              <a:t>Affiner les résultats de recherche </a:t>
            </a:r>
            <a:r>
              <a:rPr lang="fr-FR" sz="1500" dirty="0">
                <a:solidFill>
                  <a:srgbClr val="0C5076"/>
                </a:solidFill>
                <a:latin typeface="Calibri"/>
              </a:rPr>
              <a:t>en zoomant sur la carte pour afficher les formations dans une zone </a:t>
            </a:r>
            <a:r>
              <a:rPr lang="fr-FR" sz="1500" dirty="0" smtClean="0">
                <a:solidFill>
                  <a:srgbClr val="0C5076"/>
                </a:solidFill>
                <a:latin typeface="Calibri"/>
              </a:rPr>
              <a:t>précise</a:t>
            </a:r>
          </a:p>
          <a:p>
            <a:pPr lvl="0" defTabSz="457200">
              <a:spcBef>
                <a:spcPct val="20000"/>
              </a:spcBef>
              <a:buClr>
                <a:srgbClr val="FF0000"/>
              </a:buClr>
              <a:buSzPct val="100000"/>
              <a:defRPr/>
            </a:pPr>
            <a:endParaRPr lang="fr-FR" sz="1100" b="1" dirty="0" smtClean="0">
              <a:solidFill>
                <a:srgbClr val="0C5076"/>
              </a:solidFill>
              <a:latin typeface="Calibri"/>
            </a:endParaRPr>
          </a:p>
          <a:p>
            <a:pPr lvl="0" defTabSz="457200">
              <a:spcBef>
                <a:spcPct val="20000"/>
              </a:spcBef>
              <a:buClr>
                <a:srgbClr val="FF0000"/>
              </a:buClr>
              <a:buSzPct val="100000"/>
              <a:defRPr/>
            </a:pPr>
            <a:r>
              <a:rPr lang="fr-FR" sz="1500" b="1" dirty="0" smtClean="0">
                <a:solidFill>
                  <a:srgbClr val="0C5076"/>
                </a:solidFill>
                <a:latin typeface="Calibri"/>
              </a:rPr>
              <a:t>Une vidéo pratique visible sur Parcoursup.fr </a:t>
            </a:r>
            <a:r>
              <a:rPr lang="fr-FR" sz="1500" dirty="0" smtClean="0">
                <a:solidFill>
                  <a:srgbClr val="0C5076"/>
                </a:solidFill>
                <a:latin typeface="Calibri"/>
              </a:rPr>
              <a:t>pour vous aider </a:t>
            </a:r>
            <a:r>
              <a:rPr lang="fr-FR" sz="1500" b="1" dirty="0" smtClean="0">
                <a:solidFill>
                  <a:srgbClr val="0C5076"/>
                </a:solidFill>
                <a:latin typeface="Calibri"/>
              </a:rPr>
              <a:t>: </a:t>
            </a:r>
            <a:r>
              <a:rPr lang="fr-FR" sz="1500" dirty="0" smtClean="0">
                <a:solidFill>
                  <a:srgbClr val="0C5076"/>
                </a:solidFill>
                <a:latin typeface="Calibri" panose="020F0502020204030204" pitchFamily="34" charset="0"/>
                <a:cs typeface="Calibri" panose="020F0502020204030204" pitchFamily="34" charset="0"/>
                <a:hlinkClick r:id="rId2"/>
              </a:rPr>
              <a:t>Comment rechercher une formation sur Parcoursup ?</a:t>
            </a:r>
            <a:endParaRPr lang="fr-FR" sz="1500" b="1" dirty="0">
              <a:solidFill>
                <a:srgbClr val="0C5076"/>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
        <p:nvSpPr>
          <p:cNvPr id="7" name="Rectangle à coins arrondis 6"/>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Je recherche des formations</a:t>
            </a:r>
            <a:endParaRPr lang="fr-FR" sz="1400" b="1" dirty="0">
              <a:solidFill>
                <a:schemeClr val="bg1"/>
              </a:solidFill>
            </a:endParaRPr>
          </a:p>
        </p:txBody>
      </p:sp>
    </p:spTree>
    <p:extLst>
      <p:ext uri="{BB962C8B-B14F-4D97-AF65-F5344CB8AC3E}">
        <p14:creationId xmlns:p14="http://schemas.microsoft.com/office/powerpoint/2010/main" val="476588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dirty="0" smtClean="0">
                <a:latin typeface="+mj-lt"/>
                <a:ea typeface="+mj-ea"/>
                <a:cs typeface="+mj-cs"/>
              </a:rPr>
              <a:t>Pour chaque formation proposée : </a:t>
            </a:r>
            <a:endParaRPr lang="fr-FR" sz="2550" dirty="0">
              <a:latin typeface="+mj-lt"/>
              <a:ea typeface="+mj-ea"/>
              <a:cs typeface="+mj-cs"/>
            </a:endParaRPr>
          </a:p>
        </p:txBody>
      </p:sp>
      <p:sp>
        <p:nvSpPr>
          <p:cNvPr id="5" name="Espace réservé du texte 4"/>
          <p:cNvSpPr>
            <a:spLocks noGrp="1"/>
          </p:cNvSpPr>
          <p:nvPr>
            <p:ph type="body" sz="quarter" idx="15"/>
          </p:nvPr>
        </p:nvSpPr>
        <p:spPr>
          <a:xfrm>
            <a:off x="179511" y="1242162"/>
            <a:ext cx="3772379" cy="3541338"/>
          </a:xfrm>
        </p:spPr>
        <p:txBody>
          <a:bodyPr/>
          <a:lstStyle/>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nombre de places </a:t>
            </a:r>
            <a:r>
              <a:rPr lang="fr-FR" sz="1600" dirty="0">
                <a:solidFill>
                  <a:srgbClr val="0C5076"/>
                </a:solidFill>
                <a:latin typeface="Calibri"/>
              </a:rPr>
              <a:t>disponibles en </a:t>
            </a:r>
            <a:r>
              <a:rPr lang="fr-FR" sz="1600" dirty="0" smtClean="0">
                <a:solidFill>
                  <a:srgbClr val="0C5076"/>
                </a:solidFill>
                <a:latin typeface="Calibri"/>
              </a:rPr>
              <a:t>2022 </a:t>
            </a:r>
            <a:r>
              <a:rPr lang="fr-FR" sz="1600" dirty="0">
                <a:solidFill>
                  <a:srgbClr val="0C5076"/>
                </a:solidFill>
                <a:latin typeface="Calibri"/>
              </a:rPr>
              <a:t>(visible à partir du 20 janvier </a:t>
            </a:r>
            <a:r>
              <a:rPr lang="fr-FR" sz="1600" dirty="0" smtClean="0">
                <a:solidFill>
                  <a:srgbClr val="0C5076"/>
                </a:solidFill>
                <a:latin typeface="Calibri"/>
              </a:rPr>
              <a:t>2022) </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taux d'accès </a:t>
            </a:r>
            <a:r>
              <a:rPr lang="fr-FR" sz="1600" dirty="0">
                <a:solidFill>
                  <a:srgbClr val="0C5076"/>
                </a:solidFill>
                <a:latin typeface="Calibri"/>
              </a:rPr>
              <a:t>en </a:t>
            </a:r>
            <a:r>
              <a:rPr lang="fr-FR" sz="1600" dirty="0" smtClean="0">
                <a:solidFill>
                  <a:srgbClr val="0C5076"/>
                </a:solidFill>
                <a:latin typeface="Calibri"/>
              </a:rPr>
              <a:t>2021, </a:t>
            </a:r>
            <a:r>
              <a:rPr lang="fr-FR" sz="1600" dirty="0">
                <a:solidFill>
                  <a:srgbClr val="0C5076"/>
                </a:solidFill>
                <a:latin typeface="Calibri"/>
              </a:rPr>
              <a:t>c'est à dire la proportion de candidats ayant reçu une proposition d'admission en phase </a:t>
            </a:r>
            <a:r>
              <a:rPr lang="fr-FR" sz="1600" dirty="0" smtClean="0">
                <a:solidFill>
                  <a:srgbClr val="0C5076"/>
                </a:solidFill>
                <a:latin typeface="Calibri"/>
              </a:rPr>
              <a:t>principale</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pourcentage de candidats  admis selon le type de baccalauréat </a:t>
            </a:r>
            <a:r>
              <a:rPr lang="fr-FR" sz="1600" dirty="0">
                <a:solidFill>
                  <a:srgbClr val="0C5076"/>
                </a:solidFill>
                <a:latin typeface="Calibri"/>
              </a:rPr>
              <a:t>en </a:t>
            </a:r>
            <a:r>
              <a:rPr lang="fr-FR" sz="1600" dirty="0" smtClean="0">
                <a:solidFill>
                  <a:srgbClr val="0C5076"/>
                </a:solidFill>
                <a:latin typeface="Calibri"/>
              </a:rPr>
              <a:t>2021</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600" dirty="0">
                <a:solidFill>
                  <a:srgbClr val="0C5076"/>
                </a:solidFill>
                <a:latin typeface="Calibri"/>
              </a:rPr>
              <a:t>Des </a:t>
            </a:r>
            <a:r>
              <a:rPr lang="fr-FR" sz="1400" b="1" dirty="0">
                <a:solidFill>
                  <a:srgbClr val="ED7454"/>
                </a:solidFill>
              </a:rPr>
              <a:t>suggestions de formations similaires </a:t>
            </a:r>
            <a:r>
              <a:rPr lang="fr-FR" sz="1600" dirty="0">
                <a:solidFill>
                  <a:srgbClr val="0C5076"/>
                </a:solidFill>
                <a:latin typeface="Calibri"/>
              </a:rPr>
              <a:t>pour élargir vos choix</a:t>
            </a:r>
          </a:p>
          <a:p>
            <a:pPr lvl="0"/>
            <a:endParaRPr lang="fr-FR" sz="1200" dirty="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20/01/2022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234" y="1611937"/>
            <a:ext cx="4508102" cy="2476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57774" y="716567"/>
            <a:ext cx="8532808" cy="432048"/>
          </a:xfrm>
        </p:spPr>
        <p:txBody>
          <a:bodyPr/>
          <a:lstStyle/>
          <a:p>
            <a:pPr marL="0" indent="0" algn="l">
              <a:buNone/>
            </a:pPr>
            <a:r>
              <a:rPr lang="fr-FR" sz="2400" dirty="0"/>
              <a:t>Pour chaque formation proposée : </a:t>
            </a:r>
          </a:p>
        </p:txBody>
      </p:sp>
      <p:sp>
        <p:nvSpPr>
          <p:cNvPr id="4" name="Espace réservé du texte 3"/>
          <p:cNvSpPr>
            <a:spLocks noGrp="1"/>
          </p:cNvSpPr>
          <p:nvPr>
            <p:ph type="body" sz="quarter" idx="14"/>
          </p:nvPr>
        </p:nvSpPr>
        <p:spPr>
          <a:xfrm>
            <a:off x="289281" y="1148615"/>
            <a:ext cx="8676043" cy="3728185"/>
          </a:xfrm>
        </p:spPr>
        <p:txBody>
          <a:bodyPr/>
          <a:lstStyle/>
          <a:p>
            <a:pPr marL="171450" lvl="0" indent="-171450">
              <a:buClr>
                <a:srgbClr val="ED7454"/>
              </a:buClr>
              <a:buFont typeface="Arial" panose="020B0604020202020204" pitchFamily="34" charset="0"/>
              <a:buChar char="•"/>
            </a:pPr>
            <a:r>
              <a:rPr lang="fr-FR" sz="1400" b="1" dirty="0">
                <a:solidFill>
                  <a:srgbClr val="ED7454"/>
                </a:solidFill>
              </a:rPr>
              <a:t>La </a:t>
            </a:r>
            <a:r>
              <a:rPr lang="fr-FR" sz="1400" b="1" dirty="0" smtClean="0">
                <a:solidFill>
                  <a:srgbClr val="ED7454"/>
                </a:solidFill>
              </a:rPr>
              <a:t>présentation de la formation </a:t>
            </a:r>
            <a:r>
              <a:rPr lang="fr-FR" sz="1400" dirty="0"/>
              <a:t>: </a:t>
            </a:r>
            <a:r>
              <a:rPr lang="fr-FR" sz="1400" dirty="0" smtClean="0"/>
              <a:t>le statut de l’établissement, les </a:t>
            </a:r>
            <a:r>
              <a:rPr lang="fr-FR" sz="1400" dirty="0"/>
              <a:t>contenus et l’organisation des enseignements, les langues et options, les dispositifs pédagogiques, les </a:t>
            </a:r>
            <a:r>
              <a:rPr lang="fr-FR" sz="1400" dirty="0" smtClean="0"/>
              <a:t>frais de scolarité, </a:t>
            </a:r>
            <a:r>
              <a:rPr lang="fr-FR" sz="1400" dirty="0"/>
              <a:t>modalités et calendrier des épreuves écrites/orales prévues par certaines formations </a:t>
            </a:r>
            <a:r>
              <a:rPr lang="fr-FR" sz="1400" dirty="0" smtClean="0"/>
              <a:t>sélectives et les éventuels frais associés</a:t>
            </a:r>
            <a:endParaRPr lang="fr-FR" sz="900" dirty="0"/>
          </a:p>
          <a:p>
            <a:pPr marL="171450" lvl="0" indent="-171450">
              <a:buClr>
                <a:srgbClr val="ED7454"/>
              </a:buClr>
              <a:buFont typeface="Arial" panose="020B0604020202020204" pitchFamily="34" charset="0"/>
              <a:buChar char="•"/>
            </a:pPr>
            <a:r>
              <a:rPr lang="fr-FR" sz="1400" b="1" dirty="0">
                <a:solidFill>
                  <a:srgbClr val="ED7454"/>
                </a:solidFill>
              </a:rPr>
              <a:t>Les connaissances et compétences attendues </a:t>
            </a:r>
            <a:r>
              <a:rPr lang="fr-FR" sz="1400" dirty="0"/>
              <a:t>: attendus nationaux, attendus </a:t>
            </a:r>
            <a:r>
              <a:rPr lang="fr-FR" sz="1400" dirty="0" smtClean="0"/>
              <a:t>complémentaires</a:t>
            </a:r>
            <a:r>
              <a:rPr lang="fr-FR" sz="1400" dirty="0" smtClean="0">
                <a:cs typeface="Arial"/>
              </a:rPr>
              <a:t>, </a:t>
            </a:r>
            <a:r>
              <a:rPr lang="fr-FR" sz="1400" dirty="0" smtClean="0"/>
              <a:t>des </a:t>
            </a:r>
            <a:r>
              <a:rPr lang="fr-FR" sz="1400" dirty="0"/>
              <a:t>conseils sur les spécialités et options recommandées </a:t>
            </a:r>
            <a:r>
              <a:rPr lang="fr-FR" sz="1400" dirty="0" smtClean="0"/>
              <a:t>au lycée pour </a:t>
            </a:r>
            <a:r>
              <a:rPr lang="fr-FR" sz="1400" dirty="0"/>
              <a:t>réussir </a:t>
            </a:r>
            <a:r>
              <a:rPr lang="fr-FR" sz="1400" u="sng" dirty="0"/>
              <a:t/>
            </a:r>
            <a:br>
              <a:rPr lang="fr-FR" sz="1400" u="sng" dirty="0"/>
            </a:br>
            <a:endParaRPr lang="fr-FR" sz="900" b="1" u="sng" dirty="0">
              <a:solidFill>
                <a:srgbClr val="F28E65"/>
              </a:solidFill>
              <a:cs typeface="Arial"/>
            </a:endParaRPr>
          </a:p>
          <a:p>
            <a:pPr marL="171450" lvl="0" indent="-171450">
              <a:buClr>
                <a:srgbClr val="ED7454"/>
              </a:buClr>
              <a:buFont typeface="Arial" panose="020B0604020202020204" pitchFamily="34" charset="0"/>
              <a:buChar char="•"/>
            </a:pPr>
            <a:r>
              <a:rPr lang="fr-FR" sz="1400" b="1" dirty="0">
                <a:solidFill>
                  <a:srgbClr val="ED7454"/>
                </a:solidFill>
              </a:rPr>
              <a:t>Les critères généraux d’examen des vœux</a:t>
            </a:r>
            <a:r>
              <a:rPr lang="fr-FR" sz="1400" b="1" dirty="0"/>
              <a:t> </a:t>
            </a:r>
            <a:r>
              <a:rPr lang="fr-FR" sz="1400" dirty="0"/>
              <a:t>pris en compte pour l’analyse du dossier (résultats académiques, compétences académiques, savoir-être, motivation et cohérence du projet </a:t>
            </a:r>
            <a:r>
              <a:rPr lang="fr-FR" sz="1400" dirty="0" smtClean="0"/>
              <a:t>….) avec leur degré d’importance</a:t>
            </a:r>
            <a:r>
              <a:rPr lang="fr-FR" sz="1400" dirty="0"/>
              <a:t/>
            </a:r>
            <a:br>
              <a:rPr lang="fr-FR" sz="1400" dirty="0"/>
            </a:br>
            <a:endParaRPr lang="fr-FR" sz="900" dirty="0">
              <a:cs typeface="Arial"/>
            </a:endParaRPr>
          </a:p>
          <a:p>
            <a:pPr marL="171450" indent="-171450">
              <a:buClr>
                <a:srgbClr val="ED7454"/>
              </a:buClr>
              <a:buFont typeface="Arial" panose="020B0604020202020204" pitchFamily="34" charset="0"/>
              <a:buChar char="•"/>
            </a:pPr>
            <a:r>
              <a:rPr lang="fr-FR" sz="1400" b="1" dirty="0">
                <a:solidFill>
                  <a:srgbClr val="ED7454"/>
                </a:solidFill>
              </a:rPr>
              <a:t>Les débouchés </a:t>
            </a:r>
            <a:r>
              <a:rPr lang="fr-FR" sz="1400" dirty="0"/>
              <a:t>: possibilités de poursuite d’études et, à partir du 20 janvier </a:t>
            </a:r>
            <a:r>
              <a:rPr lang="fr-FR" sz="1400" dirty="0" smtClean="0"/>
              <a:t>2022, </a:t>
            </a:r>
            <a:r>
              <a:rPr lang="fr-FR" sz="1400" dirty="0"/>
              <a:t>des indicateurs calculés au niveau national en termes de réussite et d’insertion professionnelle </a:t>
            </a:r>
            <a:endParaRPr lang="fr-FR" sz="1400" dirty="0">
              <a:cs typeface="Arial"/>
            </a:endParaRPr>
          </a:p>
          <a:p>
            <a:pPr marL="171450" indent="-171450">
              <a:buClr>
                <a:srgbClr val="ED7454"/>
              </a:buClr>
              <a:buFont typeface="Arial" panose="020B0604020202020204" pitchFamily="34" charset="0"/>
              <a:buChar char="•"/>
            </a:pPr>
            <a:r>
              <a:rPr lang="fr-FR" sz="1400" b="1" dirty="0">
                <a:solidFill>
                  <a:srgbClr val="ED7454"/>
                </a:solidFill>
              </a:rPr>
              <a:t>Les contacts des référents de la formation </a:t>
            </a:r>
            <a:endParaRPr lang="fr-FR" sz="1400" b="1" dirty="0" smtClean="0">
              <a:solidFill>
                <a:srgbClr val="ED7454"/>
              </a:solidFill>
            </a:endParaRPr>
          </a:p>
          <a:p>
            <a:pPr marL="171450" indent="-171450">
              <a:buClr>
                <a:srgbClr val="ED7454"/>
              </a:buClr>
              <a:buFont typeface="Arial" panose="020B0604020202020204" pitchFamily="34" charset="0"/>
              <a:buChar char="•"/>
            </a:pPr>
            <a:r>
              <a:rPr lang="fr-FR" sz="1400" b="1" dirty="0" smtClean="0">
                <a:solidFill>
                  <a:srgbClr val="ED7454"/>
                </a:solidFill>
              </a:rPr>
              <a:t>Les </a:t>
            </a:r>
            <a:r>
              <a:rPr lang="fr-FR" sz="1400" b="1" dirty="0">
                <a:solidFill>
                  <a:srgbClr val="ED7454"/>
                </a:solidFill>
              </a:rPr>
              <a:t>dates des </a:t>
            </a:r>
            <a:r>
              <a:rPr lang="fr-FR" sz="1400" b="1" dirty="0" smtClean="0">
                <a:solidFill>
                  <a:srgbClr val="ED7454"/>
                </a:solidFill>
              </a:rPr>
              <a:t>journées </a:t>
            </a:r>
            <a:r>
              <a:rPr lang="fr-FR" sz="1400" b="1" dirty="0">
                <a:solidFill>
                  <a:srgbClr val="ED7454"/>
                </a:solidFill>
              </a:rPr>
              <a:t>portes ouvertes ou journées d’immersion</a:t>
            </a:r>
            <a:endParaRPr lang="fr-FR" sz="1400" b="1" dirty="0">
              <a:solidFill>
                <a:srgbClr val="ED7454"/>
              </a:solidFill>
              <a:cs typeface="Arial"/>
            </a:endParaRPr>
          </a:p>
          <a:p>
            <a:pPr marL="171450" indent="-171450">
              <a:buClr>
                <a:srgbClr val="ED7454"/>
              </a:buClr>
              <a:buFont typeface="Arial" panose="020B0604020202020204" pitchFamily="34" charset="0"/>
              <a:buChar char="•"/>
            </a:pPr>
            <a:r>
              <a:rPr lang="fr-FR" sz="1400" b="1" dirty="0">
                <a:solidFill>
                  <a:srgbClr val="ED7454"/>
                </a:solidFill>
              </a:rPr>
              <a:t>Les chiffres clés  :  </a:t>
            </a:r>
            <a:r>
              <a:rPr lang="fr-FR" sz="1400" dirty="0" smtClean="0"/>
              <a:t>les résultats de l’admission </a:t>
            </a:r>
            <a:r>
              <a:rPr lang="fr-FR" sz="1400" dirty="0"/>
              <a:t>en </a:t>
            </a:r>
            <a:r>
              <a:rPr lang="fr-FR" sz="1400" dirty="0" smtClean="0"/>
              <a:t>2021</a:t>
            </a:r>
            <a:endParaRPr lang="fr-FR" sz="1400" dirty="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20/01/2022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14"/>
          </p:nvPr>
        </p:nvSpPr>
        <p:spPr>
          <a:xfrm>
            <a:off x="359999" y="1275606"/>
            <a:ext cx="8424000" cy="3240360"/>
          </a:xfrm>
        </p:spPr>
        <p:txBody>
          <a:bodyPr/>
          <a:lstStyle/>
          <a:p>
            <a:r>
              <a:rPr lang="fr-FR" sz="1600" b="1" dirty="0">
                <a:solidFill>
                  <a:srgbClr val="ED7454"/>
                </a:solidFill>
              </a:rPr>
              <a:t>Les modalités de l’examen des vœux sont affichées aux candidats</a:t>
            </a:r>
          </a:p>
          <a:p>
            <a:endParaRPr lang="fr-FR" sz="500" b="1" dirty="0">
              <a:solidFill>
                <a:srgbClr val="ED7454"/>
              </a:solidFill>
            </a:endParaRPr>
          </a:p>
          <a:p>
            <a:r>
              <a:rPr lang="fr-FR" sz="1600" b="1" dirty="0">
                <a:solidFill>
                  <a:srgbClr val="ED7454"/>
                </a:solidFill>
              </a:rPr>
              <a:t>Dans les formations sélectives (classe prépa, BUT, BTS, écoles, IFSI…)</a:t>
            </a:r>
          </a:p>
          <a:p>
            <a:r>
              <a:rPr lang="fr-FR" sz="1500" dirty="0"/>
              <a:t>L’admission se fait sur dossier et, dans certains cas, en ayant recours, en plus ou en lieu et place du dossier, à des épreuves écrites et/ou orales dont le calendrier et les modalités sont </a:t>
            </a:r>
            <a:r>
              <a:rPr lang="fr-FR" sz="1500" dirty="0" smtClean="0"/>
              <a:t>affichés aux </a:t>
            </a:r>
            <a:r>
              <a:rPr lang="fr-FR" sz="1500" dirty="0"/>
              <a:t>candidats. </a:t>
            </a:r>
          </a:p>
          <a:p>
            <a:endParaRPr lang="fr-FR" sz="500" dirty="0"/>
          </a:p>
          <a:p>
            <a:r>
              <a:rPr lang="fr-FR" sz="1600" b="1" dirty="0">
                <a:solidFill>
                  <a:srgbClr val="ED7454"/>
                </a:solidFill>
              </a:rPr>
              <a:t>Dans les formations non sélectives (</a:t>
            </a:r>
            <a:r>
              <a:rPr lang="fr-FR" sz="1600" b="1" dirty="0" smtClean="0">
                <a:solidFill>
                  <a:srgbClr val="ED7454"/>
                </a:solidFill>
              </a:rPr>
              <a:t>licences, PPPE </a:t>
            </a:r>
            <a:r>
              <a:rPr lang="fr-FR" sz="1600" b="1" dirty="0">
                <a:solidFill>
                  <a:srgbClr val="ED7454"/>
                </a:solidFill>
              </a:rPr>
              <a:t>et PASS)</a:t>
            </a:r>
          </a:p>
          <a:p>
            <a:pPr algn="just"/>
            <a:r>
              <a:rPr lang="fr-FR" sz="1500" dirty="0"/>
              <a:t>Un lycéen peut </a:t>
            </a:r>
            <a:r>
              <a:rPr lang="fr-FR" sz="1500" b="1" dirty="0"/>
              <a:t>accéder à la licence de son choix à l’université, dans la limite des capacités d’accueil : </a:t>
            </a:r>
            <a:r>
              <a:rPr lang="fr-FR" sz="1500" dirty="0"/>
              <a:t>si le nombre de vœux reçus est supérieur au nombre de places disponibles, la commission d’examen des vœux étudie les dossiers et vérifie leur adéquation avec la formation demandée afin de les classer </a:t>
            </a:r>
          </a:p>
          <a:p>
            <a:r>
              <a:rPr lang="fr-FR" sz="1500" dirty="0"/>
              <a:t>L’université peut conditionner l'admission (réponse « oui-si ») d’un candidat au suivi d’un dispositif de réussite (remise à niveau, tutorat…) afin de l’aider et de favoriser sa réussite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5329239" y="86105"/>
            <a:ext cx="343581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Comment les formations  évaluent les candidatures</a:t>
            </a:r>
            <a:endParaRPr lang="fr-FR" b="1" dirty="0">
              <a:solidFill>
                <a:schemeClr val="bg1"/>
              </a:solidFill>
            </a:endParaRPr>
          </a:p>
        </p:txBody>
      </p:sp>
    </p:spTree>
    <p:extLst>
      <p:ext uri="{BB962C8B-B14F-4D97-AF65-F5344CB8AC3E}">
        <p14:creationId xmlns:p14="http://schemas.microsoft.com/office/powerpoint/2010/main" val="18173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Consolider </a:t>
            </a:r>
            <a:r>
              <a:rPr lang="fr-FR" sz="2400" dirty="0" smtClean="0"/>
              <a:t>votre </a:t>
            </a:r>
            <a:r>
              <a:rPr lang="fr-FR" sz="2400" dirty="0"/>
              <a:t>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val="6842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sp>
        <p:nvSpPr>
          <p:cNvPr id="9" name="Titre 1"/>
          <p:cNvSpPr>
            <a:spLocks noGrp="1"/>
          </p:cNvSpPr>
          <p:nvPr>
            <p:ph type="title"/>
          </p:nvPr>
        </p:nvSpPr>
        <p:spPr>
          <a:xfrm>
            <a:off x="359998" y="930072"/>
            <a:ext cx="8424000" cy="591630"/>
          </a:xfrm>
        </p:spPr>
        <p:txBody>
          <a:bodyPr/>
          <a:lstStyle/>
          <a:p>
            <a:r>
              <a:rPr lang="fr-FR" sz="2400" dirty="0" smtClean="0"/>
              <a:t>LE BON REFLEXE : S’INFORMER, SE RENSEIGNER</a:t>
            </a:r>
            <a:endParaRPr lang="fr-FR" sz="2400" dirty="0"/>
          </a:p>
        </p:txBody>
      </p:sp>
      <p:sp>
        <p:nvSpPr>
          <p:cNvPr id="11" name="ZoneTexte 10"/>
          <p:cNvSpPr txBox="1"/>
          <p:nvPr/>
        </p:nvSpPr>
        <p:spPr>
          <a:xfrm>
            <a:off x="359998" y="3939327"/>
            <a:ext cx="4139993" cy="646331"/>
          </a:xfrm>
          <a:prstGeom prst="rect">
            <a:avLst/>
          </a:prstGeom>
          <a:noFill/>
        </p:spPr>
        <p:txBody>
          <a:bodyPr wrap="square" rtlCol="0">
            <a:spAutoFit/>
          </a:bodyPr>
          <a:lstStyle/>
          <a:p>
            <a:r>
              <a:rPr lang="fr-FR" b="1" dirty="0" smtClean="0">
                <a:solidFill>
                  <a:srgbClr val="F28E65"/>
                </a:solidFill>
              </a:rPr>
              <a:t>Live Parcoursup</a:t>
            </a:r>
            <a:r>
              <a:rPr lang="fr-FR" dirty="0" smtClean="0">
                <a:solidFill>
                  <a:srgbClr val="0C5076"/>
                </a:solidFill>
              </a:rPr>
              <a:t> : Programme à retrouver sur Parcoursup.fr  </a:t>
            </a:r>
            <a:endParaRPr lang="fr-FR" dirty="0">
              <a:solidFill>
                <a:srgbClr val="0C5076"/>
              </a:solidFill>
            </a:endParaRPr>
          </a:p>
        </p:txBody>
      </p:sp>
      <p:sp>
        <p:nvSpPr>
          <p:cNvPr id="2" name="ZoneTexte 1"/>
          <p:cNvSpPr txBox="1"/>
          <p:nvPr/>
        </p:nvSpPr>
        <p:spPr>
          <a:xfrm>
            <a:off x="4499991" y="1521702"/>
            <a:ext cx="4523454" cy="2893100"/>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smtClean="0">
                <a:solidFill>
                  <a:schemeClr val="bg1"/>
                </a:solidFill>
              </a:rPr>
              <a:t>Votre professeur principal</a:t>
            </a:r>
          </a:p>
          <a:p>
            <a:pPr marL="285750" lvl="0" indent="-285750">
              <a:buFont typeface="Arial" panose="020B0604020202020204" pitchFamily="34" charset="0"/>
              <a:buChar char="•"/>
            </a:pPr>
            <a:r>
              <a:rPr lang="fr-FR" sz="1400" dirty="0" smtClean="0">
                <a:solidFill>
                  <a:schemeClr val="bg1"/>
                </a:solidFill>
              </a:rPr>
              <a:t>Les Psy-En</a:t>
            </a:r>
            <a:endParaRPr lang="fr-FR" sz="1400" dirty="0">
              <a:solidFill>
                <a:schemeClr val="bg1"/>
              </a:solidFill>
            </a:endParaRPr>
          </a:p>
          <a:p>
            <a:pPr lvl="0"/>
            <a:r>
              <a:rPr lang="fr-FR" sz="1600" b="1" dirty="0">
                <a:solidFill>
                  <a:srgbClr val="F28E65"/>
                </a:solidFill>
              </a:rPr>
              <a:t>Echanger avec les formations </a:t>
            </a:r>
            <a:endParaRPr lang="fr-FR" sz="1600" b="1" dirty="0" smtClean="0">
              <a:solidFill>
                <a:srgbClr val="F28E65"/>
              </a:solidFill>
            </a:endParaRPr>
          </a:p>
          <a:p>
            <a:pPr lvl="0"/>
            <a:r>
              <a:rPr lang="fr-FR" sz="1000" i="1" dirty="0" smtClean="0">
                <a:solidFill>
                  <a:schemeClr val="bg1"/>
                </a:solidFill>
              </a:rPr>
              <a:t>(contact et dates à </a:t>
            </a:r>
            <a:r>
              <a:rPr lang="fr-FR" sz="1000" i="1" dirty="0">
                <a:solidFill>
                  <a:schemeClr val="bg1"/>
                </a:solidFill>
              </a:rPr>
              <a:t>retrouver sur </a:t>
            </a:r>
            <a:r>
              <a:rPr lang="fr-FR" sz="1000" i="1" dirty="0" smtClean="0">
                <a:solidFill>
                  <a:schemeClr val="bg1"/>
                </a:solidFill>
              </a:rPr>
              <a:t>Parcoursup) </a:t>
            </a:r>
          </a:p>
          <a:p>
            <a:pPr marL="285750" lvl="0" indent="-285750">
              <a:buFont typeface="Arial" panose="020B0604020202020204" pitchFamily="34" charset="0"/>
              <a:buChar char="•"/>
            </a:pPr>
            <a:r>
              <a:rPr lang="fr-FR" sz="1400" dirty="0" smtClean="0">
                <a:solidFill>
                  <a:schemeClr val="bg1"/>
                </a:solidFill>
              </a:rPr>
              <a:t>Responsables de formations et étudiants ambassadeurs</a:t>
            </a:r>
          </a:p>
          <a:p>
            <a:pPr marL="285750" lvl="0" indent="-285750">
              <a:buFont typeface="Arial" panose="020B0604020202020204" pitchFamily="34" charset="0"/>
              <a:buChar char="•"/>
            </a:pPr>
            <a:r>
              <a:rPr lang="fr-FR" sz="1400" dirty="0" smtClean="0">
                <a:solidFill>
                  <a:schemeClr val="bg1"/>
                </a:solidFill>
              </a:rPr>
              <a:t>Lors des journées </a:t>
            </a:r>
            <a:r>
              <a:rPr lang="fr-FR" sz="1400" dirty="0">
                <a:solidFill>
                  <a:schemeClr val="bg1"/>
                </a:solidFill>
              </a:rPr>
              <a:t>portes </a:t>
            </a:r>
            <a:r>
              <a:rPr lang="fr-FR" sz="1400" dirty="0" smtClean="0">
                <a:solidFill>
                  <a:schemeClr val="bg1"/>
                </a:solidFill>
              </a:rPr>
              <a:t>ouvertes et salons </a:t>
            </a:r>
            <a:r>
              <a:rPr lang="fr-FR" sz="1400" dirty="0">
                <a:solidFill>
                  <a:schemeClr val="bg1"/>
                </a:solidFill>
              </a:rPr>
              <a:t>virtuels </a:t>
            </a:r>
            <a:r>
              <a:rPr lang="fr-FR" sz="1400" dirty="0" smtClean="0">
                <a:solidFill>
                  <a:schemeClr val="bg1"/>
                </a:solidFill>
              </a:rPr>
              <a:t>avec conférences thématiques</a:t>
            </a:r>
            <a:endParaRPr lang="fr-FR" sz="1400" b="1" dirty="0" smtClean="0">
              <a:solidFill>
                <a:schemeClr val="bg1"/>
              </a:solidFill>
            </a:endParaRPr>
          </a:p>
          <a:p>
            <a:r>
              <a:rPr lang="fr-FR" sz="1500" b="1" dirty="0" smtClean="0">
                <a:solidFill>
                  <a:srgbClr val="F28E65"/>
                </a:solidFill>
              </a:rPr>
              <a:t>Consulter les ressources en ligne de l’Onisep et de nos partenaires </a:t>
            </a:r>
          </a:p>
          <a:p>
            <a:r>
              <a:rPr lang="fr-FR" sz="1000" i="1" dirty="0" smtClean="0">
                <a:solidFill>
                  <a:schemeClr val="bg1"/>
                </a:solidFill>
              </a:rPr>
              <a:t>(accessibles </a:t>
            </a:r>
            <a:r>
              <a:rPr lang="fr-FR" sz="1000" i="1" dirty="0">
                <a:solidFill>
                  <a:schemeClr val="bg1"/>
                </a:solidFill>
              </a:rPr>
              <a:t>gratuitement depuis </a:t>
            </a:r>
            <a:r>
              <a:rPr lang="fr-FR" sz="1000" i="1" dirty="0" smtClean="0">
                <a:solidFill>
                  <a:schemeClr val="bg1"/>
                </a:solidFill>
              </a:rPr>
              <a:t>la page d’accueil Parcoursup)</a:t>
            </a:r>
            <a:endParaRPr lang="fr-FR" sz="1000" i="1" dirty="0">
              <a:solidFill>
                <a:schemeClr val="bg1"/>
              </a:solidFill>
            </a:endParaRPr>
          </a:p>
        </p:txBody>
      </p:sp>
      <p:pic>
        <p:nvPicPr>
          <p:cNvPr id="3" name="Image 2"/>
          <p:cNvPicPr>
            <a:picLocks noChangeAspect="1"/>
          </p:cNvPicPr>
          <p:nvPr/>
        </p:nvPicPr>
        <p:blipFill>
          <a:blip r:embed="rId2"/>
          <a:stretch>
            <a:fillRect/>
          </a:stretch>
        </p:blipFill>
        <p:spPr>
          <a:xfrm>
            <a:off x="251520" y="1533597"/>
            <a:ext cx="4136040" cy="2318978"/>
          </a:xfrm>
          <a:prstGeom prst="rect">
            <a:avLst/>
          </a:prstGeom>
        </p:spPr>
      </p:pic>
    </p:spTree>
    <p:extLst>
      <p:ext uri="{BB962C8B-B14F-4D97-AF65-F5344CB8AC3E}">
        <p14:creationId xmlns:p14="http://schemas.microsoft.com/office/powerpoint/2010/main" val="380654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a:t>
            </a:r>
            <a:r>
              <a:rPr lang="fr-FR" sz="2200" dirty="0" smtClean="0"/>
              <a:t> sur l’accompagnement </a:t>
            </a:r>
            <a:r>
              <a:rPr lang="fr-FR" sz="2200" dirty="0"/>
              <a:t>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t>20/01/2022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359999" y="1654805"/>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rgbClr val="F28E65"/>
                </a:solidFill>
              </a:rPr>
              <a:t>Le </a:t>
            </a:r>
            <a:r>
              <a:rPr lang="fr-FR" sz="1600" b="1" dirty="0">
                <a:solidFill>
                  <a:srgbClr val="ED7454"/>
                </a:solidFill>
              </a:rPr>
              <a:t>candidat</a:t>
            </a:r>
            <a:r>
              <a:rPr lang="fr-FR" sz="1600" b="1" dirty="0">
                <a:solidFill>
                  <a:srgbClr val="F28E65"/>
                </a:solidFill>
              </a:rPr>
              <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à la formation qu’il aura choisie pour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900" b="1" dirty="0"/>
          </a:p>
          <a:p>
            <a:pPr marL="285750" indent="-285750">
              <a:buFont typeface="Arial" panose="020B0604020202020204" pitchFamily="34" charset="0"/>
              <a:buChar char="•"/>
            </a:pPr>
            <a:r>
              <a:rPr lang="fr-FR" sz="1600" b="1" dirty="0">
                <a:solidFill>
                  <a:srgbClr val="F28E65"/>
                </a:solidFill>
              </a:rPr>
              <a:t>A partir du </a:t>
            </a:r>
            <a:r>
              <a:rPr lang="fr-FR" sz="1600" b="1" dirty="0" smtClean="0">
                <a:solidFill>
                  <a:srgbClr val="F28E65"/>
                </a:solidFill>
              </a:rPr>
              <a:t>2 juin 2022, </a:t>
            </a:r>
            <a:r>
              <a:rPr lang="fr-FR" sz="1600" b="1" dirty="0">
                <a:solidFill>
                  <a:srgbClr val="F28E65"/>
                </a:solidFill>
              </a:rPr>
              <a:t>le candidat peut demander au recteur le réexamen de son dossier </a:t>
            </a:r>
            <a:r>
              <a:rPr lang="fr-FR" sz="1600" dirty="0">
                <a:solidFill>
                  <a:srgbClr val="0C5076"/>
                </a:solidFill>
              </a:rPr>
              <a:t>(via la rubrique « contact » dans </a:t>
            </a:r>
            <a:r>
              <a:rPr lang="fr-FR" sz="1600" dirty="0" smtClean="0">
                <a:solidFill>
                  <a:srgbClr val="0C5076"/>
                </a:solidFill>
              </a:rPr>
              <a:t>Parcoursup</a:t>
            </a:r>
            <a:r>
              <a:rPr lang="fr-FR" sz="1600" dirty="0">
                <a:solidFill>
                  <a:srgbClr val="0C5076"/>
                </a:solidFill>
              </a:rPr>
              <a:t>)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val="48145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xmlns="" id="{73608411-CEF7-FF4A-AAEA-BB7C02F93939}"/>
              </a:ext>
            </a:extLst>
          </p:cNvPr>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C4E0799-31EF-448D-A371-2AF41DED449A}" type="datetime1">
              <a:rPr lang="fr-FR" cap="all" smtClean="0"/>
              <a:t>20/01/2022</a:t>
            </a:fld>
            <a:endParaRPr lang="fr-FR" cap="all"/>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13"/>
          </p:nvPr>
        </p:nvSpPr>
        <p:spPr/>
        <p:txBody>
          <a:bodyPr/>
          <a:lstStyle/>
          <a:p>
            <a:r>
              <a:rPr lang="fr-FR" sz="3600" dirty="0"/>
              <a:t>Parcoursup </a:t>
            </a:r>
            <a:r>
              <a:rPr lang="fr-FR" sz="3600" dirty="0" smtClean="0"/>
              <a:t>2022 </a:t>
            </a:r>
            <a:r>
              <a:rPr lang="fr-FR" sz="3600" dirty="0"/>
              <a:t>en 3 étapes</a:t>
            </a:r>
          </a:p>
          <a:p>
            <a:endParaRPr lang="fr-FR" sz="3600" dirty="0"/>
          </a:p>
          <a:p>
            <a:r>
              <a:rPr lang="fr-FR" sz="2400" dirty="0">
                <a:solidFill>
                  <a:srgbClr val="F28E65"/>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20/01/2022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664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Une adresse mail valide </a:t>
            </a:r>
            <a:r>
              <a:rPr lang="fr-FR" sz="1600" b="1" dirty="0" smtClean="0">
                <a:solidFill>
                  <a:srgbClr val="F28E65"/>
                </a:solidFill>
              </a:rPr>
              <a:t>et consultée régulièrement </a:t>
            </a:r>
            <a:r>
              <a:rPr lang="fr-FR" sz="1600" dirty="0" smtClean="0"/>
              <a:t>: </a:t>
            </a:r>
            <a:r>
              <a:rPr lang="fr-FR" sz="1600" dirty="0"/>
              <a:t>pour échanger et recevoir les informations sur votre </a:t>
            </a:r>
            <a:r>
              <a:rPr lang="fr-FR" sz="1600" dirty="0" smtClean="0"/>
              <a:t>dossier</a:t>
            </a:r>
          </a:p>
          <a:p>
            <a:pPr lvl="0" defTabSz="457200">
              <a:spcBef>
                <a:spcPts val="600"/>
              </a:spcBef>
              <a:spcAft>
                <a:spcPts val="600"/>
              </a:spcAft>
              <a:buClr>
                <a:srgbClr val="FF0000"/>
              </a:buClr>
              <a:buSzPct val="100000"/>
            </a:pPr>
            <a:endParaRPr lang="fr-FR" sz="1600" dirty="0">
              <a:solidFill>
                <a:srgbClr val="3D566E"/>
              </a:solidFill>
            </a:endParaRPr>
          </a:p>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L’INE</a:t>
            </a:r>
            <a:r>
              <a:rPr lang="fr-FR" sz="1600" b="1" dirty="0">
                <a:solidFill>
                  <a:srgbClr val="3D566E"/>
                </a:solidFill>
              </a:rPr>
              <a:t> </a:t>
            </a:r>
            <a:r>
              <a:rPr lang="fr-FR" sz="1600" dirty="0"/>
              <a:t>(identifiant national élève en lycée général, technologique ou professionnel) ou </a:t>
            </a:r>
            <a:r>
              <a:rPr lang="fr-FR" sz="1600" b="1" dirty="0">
                <a:solidFill>
                  <a:srgbClr val="F28E65"/>
                </a:solidFill>
              </a:rPr>
              <a:t>INAA</a:t>
            </a:r>
            <a:r>
              <a:rPr lang="fr-FR" sz="1600" dirty="0">
                <a:solidFill>
                  <a:srgbClr val="3D566E"/>
                </a:solidFill>
              </a:rPr>
              <a:t> </a:t>
            </a:r>
            <a:r>
              <a:rPr lang="fr-FR" sz="16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200" b="1" dirty="0" smtClean="0"/>
              <a:t>A noter pour les lycées </a:t>
            </a:r>
            <a:r>
              <a:rPr lang="fr-FR" sz="1200" b="1" dirty="0"/>
              <a:t>français à l’étranger </a:t>
            </a:r>
            <a:r>
              <a:rPr lang="fr-FR" sz="1200" dirty="0"/>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6"/>
          <p:cNvSpPr/>
          <p:nvPr/>
        </p:nvSpPr>
        <p:spPr>
          <a:xfrm>
            <a:off x="325033" y="3797760"/>
            <a:ext cx="8514998" cy="77424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rgbClr val="F28E65"/>
                </a:solidFill>
              </a:rPr>
              <a:t>Conseil aux parents ou tuteurs légaux </a:t>
            </a:r>
            <a:r>
              <a:rPr lang="fr-FR" sz="1400" b="1" dirty="0" smtClean="0">
                <a:solidFill>
                  <a:srgbClr val="F28E65"/>
                </a:solidFill>
              </a:rPr>
              <a:t>: </a:t>
            </a:r>
            <a:r>
              <a:rPr lang="fr-FR" sz="1400" dirty="0" smtClean="0">
                <a:solidFill>
                  <a:schemeClr val="bg1"/>
                </a:solidFill>
              </a:rPr>
              <a:t>vous pouvez </a:t>
            </a:r>
            <a:r>
              <a:rPr lang="fr-FR" sz="1400" dirty="0">
                <a:solidFill>
                  <a:schemeClr val="bg1"/>
                </a:solidFill>
              </a:rPr>
              <a:t>également renseigner </a:t>
            </a:r>
            <a:r>
              <a:rPr lang="fr-FR" sz="1400" dirty="0" smtClean="0">
                <a:solidFill>
                  <a:schemeClr val="bg1"/>
                </a:solidFill>
              </a:rPr>
              <a:t>votre </a:t>
            </a:r>
            <a:r>
              <a:rPr lang="fr-FR" sz="1400" dirty="0" err="1" smtClean="0">
                <a:solidFill>
                  <a:schemeClr val="bg1"/>
                </a:solidFill>
              </a:rPr>
              <a:t>mel</a:t>
            </a:r>
            <a:r>
              <a:rPr lang="fr-FR" sz="1400" dirty="0" smtClean="0">
                <a:solidFill>
                  <a:schemeClr val="bg1"/>
                </a:solidFill>
              </a:rPr>
              <a:t> et numéro </a:t>
            </a:r>
            <a:r>
              <a:rPr lang="fr-FR" sz="1400" dirty="0">
                <a:solidFill>
                  <a:schemeClr val="bg1"/>
                </a:solidFill>
              </a:rPr>
              <a:t>de portable </a:t>
            </a:r>
            <a:r>
              <a:rPr lang="fr-FR" sz="1400" dirty="0" smtClean="0">
                <a:solidFill>
                  <a:schemeClr val="bg1"/>
                </a:solidFill>
              </a:rPr>
              <a:t>dans le dossier de votre enfant pour </a:t>
            </a:r>
            <a:r>
              <a:rPr lang="fr-FR" sz="1400" dirty="0">
                <a:solidFill>
                  <a:schemeClr val="bg1"/>
                </a:solidFill>
              </a:rPr>
              <a:t>recevoir </a:t>
            </a:r>
            <a:r>
              <a:rPr lang="fr-FR" sz="1400" dirty="0" smtClean="0">
                <a:solidFill>
                  <a:schemeClr val="bg1"/>
                </a:solidFill>
              </a:rPr>
              <a:t>messages et </a:t>
            </a:r>
            <a:r>
              <a:rPr lang="fr-FR" sz="1400" dirty="0">
                <a:solidFill>
                  <a:schemeClr val="bg1"/>
                </a:solidFill>
              </a:rPr>
              <a:t>alertes Parcoursup. </a:t>
            </a:r>
            <a:r>
              <a:rPr lang="fr-FR" sz="1400" dirty="0" smtClean="0">
                <a:solidFill>
                  <a:schemeClr val="bg1"/>
                </a:solidFill>
              </a:rPr>
              <a:t>Vous pourrez également recevoir des formations qui organisent des épreuves écrites/orales le rappel des échéances. </a:t>
            </a:r>
            <a:endParaRPr lang="fr-FR" sz="1400" dirty="0">
              <a:solidFill>
                <a:schemeClr val="bg1"/>
              </a:solidFill>
            </a:endParaRPr>
          </a:p>
        </p:txBody>
      </p:sp>
      <p:sp>
        <p:nvSpPr>
          <p:cNvPr id="8" name="Rectangle 7"/>
          <p:cNvSpPr/>
          <p:nvPr/>
        </p:nvSpPr>
        <p:spPr>
          <a:xfrm>
            <a:off x="325034" y="1982122"/>
            <a:ext cx="8514998" cy="34167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chemeClr val="bg1"/>
                </a:solidFill>
              </a:rPr>
              <a:t>Important : renseignez un numéro de portable </a:t>
            </a:r>
            <a:r>
              <a:rPr lang="fr-FR" sz="1400" i="1" dirty="0">
                <a:solidFill>
                  <a:schemeClr val="bg1"/>
                </a:solidFill>
              </a:rPr>
              <a:t>pour recevoir les alertes envoyées par la plateforme. </a:t>
            </a:r>
          </a:p>
        </p:txBody>
      </p:sp>
      <p:sp>
        <p:nvSpPr>
          <p:cNvPr id="9" name="Rectangle à coins arrondis 8"/>
          <p:cNvSpPr/>
          <p:nvPr/>
        </p:nvSpPr>
        <p:spPr>
          <a:xfrm>
            <a:off x="6250781" y="76969"/>
            <a:ext cx="246048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A partir du 20 janvier 2022 </a:t>
            </a:r>
            <a:endParaRPr lang="fr-FR" sz="1400" b="1" dirty="0">
              <a:solidFill>
                <a:schemeClr val="bg1"/>
              </a:solidFill>
            </a:endParaRPr>
          </a:p>
        </p:txBody>
      </p:sp>
    </p:spTree>
    <p:extLst>
      <p:ext uri="{BB962C8B-B14F-4D97-AF65-F5344CB8AC3E}">
        <p14:creationId xmlns:p14="http://schemas.microsoft.com/office/powerpoint/2010/main" val="3463941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14"/>
          </p:nvPr>
        </p:nvSpPr>
        <p:spPr>
          <a:xfrm>
            <a:off x="311399" y="1477325"/>
            <a:ext cx="8422491" cy="2575530"/>
          </a:xfrm>
        </p:spPr>
        <p:txBody>
          <a:bodyPr/>
          <a:lstStyle/>
          <a:p>
            <a:pPr defTabSz="457200">
              <a:spcBef>
                <a:spcPts val="600"/>
              </a:spcBef>
              <a:spcAft>
                <a:spcPts val="600"/>
              </a:spcAft>
              <a:buClr>
                <a:srgbClr val="FF0000"/>
              </a:buClr>
              <a:buSzPct val="100000"/>
              <a:defRPr/>
            </a:pPr>
            <a:r>
              <a:rPr lang="fr-FR" sz="1800" b="1" dirty="0">
                <a:solidFill>
                  <a:srgbClr val="EC130E"/>
                </a:solidFill>
              </a:rPr>
              <a:t>&gt; </a:t>
            </a:r>
            <a:r>
              <a:rPr lang="fr-FR" sz="1500" b="1" dirty="0">
                <a:solidFill>
                  <a:srgbClr val="F28E65"/>
                </a:solidFill>
              </a:rPr>
              <a:t>Jusqu’à 10 vœux </a:t>
            </a:r>
            <a:r>
              <a:rPr lang="fr-FR" sz="1500" dirty="0">
                <a:solidFill>
                  <a:srgbClr val="3D566E"/>
                </a:solidFill>
              </a:rPr>
              <a:t> </a:t>
            </a:r>
            <a:r>
              <a:rPr lang="fr-FR" sz="1500" dirty="0"/>
              <a:t>et</a:t>
            </a:r>
            <a:r>
              <a:rPr lang="fr-FR" sz="1500" dirty="0">
                <a:solidFill>
                  <a:srgbClr val="3D566E"/>
                </a:solidFill>
              </a:rPr>
              <a:t> </a:t>
            </a:r>
            <a:r>
              <a:rPr lang="fr-FR" sz="1500" b="1" dirty="0">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400" b="1" dirty="0">
                <a:solidFill>
                  <a:srgbClr val="EC130E"/>
                </a:solidFill>
              </a:rPr>
              <a:t>&gt; </a:t>
            </a:r>
            <a:r>
              <a:rPr lang="fr-FR" sz="1400" dirty="0"/>
              <a:t>Pour des </a:t>
            </a:r>
            <a:r>
              <a:rPr lang="fr-FR" sz="1400" b="1" dirty="0">
                <a:solidFill>
                  <a:srgbClr val="F28E65"/>
                </a:solidFill>
              </a:rPr>
              <a:t>formations sélectives </a:t>
            </a:r>
            <a:r>
              <a:rPr lang="fr-FR" sz="1400" dirty="0"/>
              <a:t>(Classes prépa, STS, IUT, écoles, IFSI, IEP…) et </a:t>
            </a:r>
            <a:r>
              <a:rPr lang="fr-FR" sz="1400" b="1" dirty="0">
                <a:solidFill>
                  <a:srgbClr val="F28E65"/>
                </a:solidFill>
              </a:rPr>
              <a:t>non sélectives </a:t>
            </a:r>
            <a:r>
              <a:rPr lang="fr-FR" sz="1400" dirty="0"/>
              <a:t>(licences, </a:t>
            </a:r>
            <a:r>
              <a:rPr lang="fr-FR" sz="1400" dirty="0" smtClean="0"/>
              <a:t>PPPE ou PASS</a:t>
            </a:r>
            <a:r>
              <a:rPr lang="fr-FR" sz="1400" dirty="0"/>
              <a:t>)</a:t>
            </a:r>
            <a:endParaRPr lang="fr-FR" sz="1400" b="1" dirty="0"/>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a:t>
            </a:r>
            <a:r>
              <a:rPr lang="fr-FR" sz="1400" b="1" dirty="0" smtClean="0">
                <a:solidFill>
                  <a:srgbClr val="F28E65"/>
                </a:solidFill>
              </a:rPr>
              <a:t>qui doivent être motivés </a:t>
            </a:r>
            <a:r>
              <a:rPr lang="fr-FR" sz="1400" dirty="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smtClean="0">
                <a:solidFill>
                  <a:srgbClr val="F28E65"/>
                </a:solidFill>
              </a:rPr>
              <a:t>Des </a:t>
            </a:r>
            <a:r>
              <a:rPr lang="fr-FR" sz="1400" b="1" dirty="0">
                <a:solidFill>
                  <a:srgbClr val="F28E65"/>
                </a:solidFill>
              </a:rPr>
              <a:t>vœux </a:t>
            </a:r>
            <a:r>
              <a:rPr lang="fr-FR" sz="1400" b="1" dirty="0" smtClean="0">
                <a:solidFill>
                  <a:srgbClr val="F28E65"/>
                </a:solidFill>
              </a:rPr>
              <a:t>qui n’ont pas besoin d’être classés </a:t>
            </a:r>
            <a:r>
              <a:rPr lang="fr-FR" sz="1400" dirty="0"/>
              <a:t>: aucune contrainte </a:t>
            </a:r>
            <a:r>
              <a:rPr lang="fr-FR" sz="1400" dirty="0" smtClean="0"/>
              <a:t>de hiérarchisation pour </a:t>
            </a:r>
            <a:r>
              <a:rPr lang="fr-FR" sz="1400" dirty="0"/>
              <a:t>éviter toute </a:t>
            </a:r>
            <a:r>
              <a:rPr lang="fr-FR" sz="1400" dirty="0" smtClean="0"/>
              <a:t>autocensure</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ne sont connus que de vous </a:t>
            </a:r>
            <a:r>
              <a:rPr lang="fr-FR" sz="1400" dirty="0" smtClean="0"/>
              <a:t>: la formation ne connait que le vœu qui la concerne </a:t>
            </a:r>
            <a:endParaRPr lang="fr-FR" sz="1400" dirty="0"/>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0" name="Rectangle 9"/>
          <p:cNvSpPr/>
          <p:nvPr/>
        </p:nvSpPr>
        <p:spPr>
          <a:xfrm>
            <a:off x="310438" y="4136030"/>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rgbClr val="ED7454"/>
                </a:solidFill>
                <a:effectLst/>
                <a:uLnTx/>
                <a:uFillTx/>
              </a:rPr>
              <a:t>évitez</a:t>
            </a:r>
            <a:r>
              <a:rPr kumimoji="0" lang="fr-FR" sz="1600" b="0" i="1" u="none" strike="noStrike" kern="0" cap="none" spc="0" normalizeH="0" baseline="0" noProof="0" dirty="0">
                <a:ln>
                  <a:noFill/>
                </a:ln>
                <a:solidFill>
                  <a:schemeClr val="bg1"/>
                </a:solidFill>
                <a:effectLst/>
                <a:uLnTx/>
                <a:uFillTx/>
              </a:rPr>
              <a:t> </a:t>
            </a:r>
            <a:r>
              <a:rPr kumimoji="0" lang="fr-FR" sz="1600" b="0" i="1" u="none" strike="noStrike" kern="0" cap="none" spc="0" normalizeH="0" baseline="0" noProof="0" dirty="0" smtClean="0">
                <a:ln>
                  <a:noFill/>
                </a:ln>
                <a:solidFill>
                  <a:srgbClr val="ED7454"/>
                </a:solidFill>
                <a:effectLst/>
                <a:uLnTx/>
                <a:uFillTx/>
              </a:rPr>
              <a:t>impérativement</a:t>
            </a:r>
            <a:r>
              <a:rPr kumimoji="0" lang="fr-FR" sz="1600" b="0" i="1" u="none" strike="noStrike" kern="0" cap="none" spc="0" normalizeH="0" baseline="0" noProof="0" dirty="0" smtClean="0">
                <a:ln>
                  <a:noFill/>
                </a:ln>
                <a:solidFill>
                  <a:schemeClr val="bg1"/>
                </a:solidFill>
                <a:effectLst/>
                <a:uLnTx/>
                <a:uFillTx/>
              </a:rPr>
              <a:t> de </a:t>
            </a:r>
            <a:r>
              <a:rPr kumimoji="0" lang="fr-FR" sz="1600" b="0" i="1" u="none" strike="noStrike" kern="0" cap="none" spc="0" normalizeH="0" baseline="0" noProof="0" dirty="0">
                <a:ln>
                  <a:noFill/>
                </a:ln>
                <a:solidFill>
                  <a:schemeClr val="bg1"/>
                </a:solidFill>
                <a:effectLst/>
                <a:uLnTx/>
                <a:uFillTx/>
              </a:rPr>
              <a:t>n’en formuler qu’un seul (en </a:t>
            </a:r>
            <a:r>
              <a:rPr kumimoji="0" lang="fr-FR" sz="1600" b="0" i="1" u="none" strike="noStrike" kern="0" cap="none" spc="0" normalizeH="0" baseline="0" noProof="0" dirty="0" smtClean="0">
                <a:ln>
                  <a:noFill/>
                </a:ln>
                <a:solidFill>
                  <a:schemeClr val="bg1"/>
                </a:solidFill>
                <a:effectLst/>
                <a:uLnTx/>
                <a:uFillTx/>
              </a:rPr>
              <a:t>2021, </a:t>
            </a:r>
            <a:r>
              <a:rPr kumimoji="0" lang="fr-FR" sz="1600" b="0" i="1" u="none" strike="noStrike" kern="0" cap="none" spc="0" normalizeH="0" baseline="0" noProof="0" dirty="0">
                <a:ln>
                  <a:noFill/>
                </a:ln>
                <a:solidFill>
                  <a:schemeClr val="bg1"/>
                </a:solidFill>
                <a:effectLst/>
                <a:uLnTx/>
                <a:uFillTx/>
              </a:rPr>
              <a:t>les candidats ont </a:t>
            </a:r>
            <a:r>
              <a:rPr kumimoji="0" lang="fr-FR" sz="1600" b="0" i="1" u="none" strike="noStrike" kern="0" cap="none" spc="0" normalizeH="0" baseline="0" noProof="0" dirty="0" smtClean="0">
                <a:ln>
                  <a:noFill/>
                </a:ln>
                <a:solidFill>
                  <a:schemeClr val="bg1"/>
                </a:solidFill>
                <a:effectLst/>
                <a:uLnTx/>
                <a:uFillTx/>
              </a:rPr>
              <a:t>confirmé 12,8 </a:t>
            </a:r>
            <a:r>
              <a:rPr kumimoji="0" lang="fr-FR" sz="1600" b="0" i="1" u="none" strike="noStrike" kern="0" cap="none" spc="0" normalizeH="0" baseline="0" noProof="0" dirty="0">
                <a:ln>
                  <a:noFill/>
                </a:ln>
                <a:solidFill>
                  <a:schemeClr val="bg1"/>
                </a:solidFill>
                <a:effectLst/>
                <a:uLnTx/>
                <a:uFillTx/>
              </a:rPr>
              <a:t>vœux en moyenne).</a:t>
            </a:r>
          </a:p>
        </p:txBody>
      </p:sp>
      <p:sp>
        <p:nvSpPr>
          <p:cNvPr id="7" name="Rectangle à coins arrondis 6"/>
          <p:cNvSpPr/>
          <p:nvPr/>
        </p:nvSpPr>
        <p:spPr>
          <a:xfrm>
            <a:off x="6186488" y="76969"/>
            <a:ext cx="252478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29 mars 2022 inclus</a:t>
            </a:r>
            <a:endParaRPr lang="fr-FR" sz="1400" b="1"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solidFill>
                  <a:srgbClr val="ED7454"/>
                </a:solidFill>
              </a:rPr>
              <a:t>Focus</a:t>
            </a:r>
            <a:r>
              <a:rPr lang="fr-FR" sz="2200" dirty="0"/>
              <a:t>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rgbClr val="F28E65"/>
                </a:solidFill>
              </a:rPr>
              <a:t>Un vœu multiple est un regroupement de plusieurs formations similaires</a:t>
            </a:r>
            <a:r>
              <a:rPr lang="fr-FR" sz="1600" dirty="0">
                <a:ea typeface="Times New Roman" panose="02020603050405020304" pitchFamily="18" charset="0"/>
                <a:cs typeface="Times New Roman" panose="02020603050405020304" pitchFamily="18" charset="0"/>
              </a:rPr>
              <a:t> </a:t>
            </a:r>
            <a:r>
              <a:rPr lang="fr-FR" sz="1600" dirty="0">
                <a:solidFill>
                  <a:srgbClr val="3D566E"/>
                </a:solidFill>
              </a:rPr>
              <a:t>(</a:t>
            </a:r>
            <a:r>
              <a:rPr lang="fr-FR" sz="1600" i="1" dirty="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9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rgbClr val="F28E65"/>
                </a:solidFill>
              </a:rPr>
              <a:t>Un vœu multiple compte pour un vœu </a:t>
            </a:r>
            <a:r>
              <a:rPr lang="fr-FR" sz="1600" dirty="0">
                <a:solidFill>
                  <a:srgbClr val="3D566E"/>
                </a:solidFill>
              </a:rPr>
              <a:t>parmi 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smtClean="0">
                <a:solidFill>
                  <a:srgbClr val="F28E65"/>
                </a:solidFill>
              </a:rPr>
              <a:t>Chaque </a:t>
            </a:r>
            <a:r>
              <a:rPr lang="fr-FR" sz="1600" b="1" dirty="0">
                <a:solidFill>
                  <a:srgbClr val="F28E65"/>
                </a:solidFill>
              </a:rPr>
              <a:t>vœu multiple est composé de sous-vœux qui correspondent chacun à un établissement différent.</a:t>
            </a:r>
            <a:r>
              <a:rPr lang="fr-FR" sz="1600" dirty="0">
                <a:solidFill>
                  <a:srgbClr val="3D566E"/>
                </a:solidFill>
              </a:rPr>
              <a:t> Vous pouvez choisir un ou plusieurs établissements, sans avoir besoin de les classer. </a:t>
            </a:r>
            <a:endParaRPr lang="fr-FR" sz="1600" dirty="0" smtClean="0">
              <a:solidFill>
                <a:srgbClr val="3D566E"/>
              </a:solidFill>
            </a:endParaRPr>
          </a:p>
          <a:p>
            <a:pPr marL="0" lvl="1" indent="0" defTabSz="457200">
              <a:lnSpc>
                <a:spcPct val="110000"/>
              </a:lnSpc>
              <a:spcBef>
                <a:spcPct val="20000"/>
              </a:spcBef>
              <a:spcAft>
                <a:spcPts val="0"/>
              </a:spcAft>
              <a:buClr>
                <a:srgbClr val="FF0000"/>
              </a:buClr>
              <a:buNone/>
              <a:defRPr/>
            </a:pPr>
            <a:endParaRPr lang="fr-FR" sz="1800" dirty="0">
              <a:solidFill>
                <a:srgbClr val="3D566E"/>
              </a:solidFill>
            </a:endParaRP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vœux multiples, pour vous donner plus d’opportunités</a:t>
            </a:r>
            <a:endParaRPr lang="fr-FR" sz="1400" b="1" dirty="0">
              <a:solidFill>
                <a:schemeClr val="bg1"/>
              </a:solidFill>
            </a:endParaRP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solidFill>
                  <a:srgbClr val="ED7454"/>
                </a:solidFill>
              </a:rPr>
              <a:t>Focus</a:t>
            </a:r>
            <a:r>
              <a:rPr lang="fr-FR" sz="2200" dirty="0"/>
              <a:t>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a:t>
            </a:r>
            <a:r>
              <a:rPr lang="fr-FR" sz="1700" b="1" u="sng" dirty="0">
                <a:solidFill>
                  <a:srgbClr val="F28E65"/>
                </a:solidFill>
              </a:rPr>
              <a:t>est limité à 10 par vœu multiple dans la limite de 20 sous-vœux au total</a:t>
            </a:r>
            <a:r>
              <a:rPr lang="fr-FR" sz="1800" b="1" dirty="0"/>
              <a:t> : </a:t>
            </a: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a:t>
            </a:r>
            <a:r>
              <a:rPr lang="fr-FR" sz="1700" b="1" dirty="0" smtClean="0">
                <a:solidFill>
                  <a:srgbClr val="F28E65"/>
                </a:solidFill>
              </a:rPr>
              <a:t>nationale</a:t>
            </a:r>
          </a:p>
          <a:p>
            <a:pPr marL="171450" indent="-171450">
              <a:spcAft>
                <a:spcPts val="0"/>
              </a:spcAft>
              <a:buFont typeface="Arial" panose="020B0604020202020204" pitchFamily="34" charset="0"/>
              <a:buChar char="•"/>
            </a:pPr>
            <a:r>
              <a:rPr lang="fr-FR" sz="1800" b="1" dirty="0">
                <a:solidFill>
                  <a:srgbClr val="F28E65"/>
                </a:solidFill>
              </a:rPr>
              <a:t>Les EFTS </a:t>
            </a:r>
            <a:r>
              <a:rPr lang="fr-FR" sz="1800" dirty="0"/>
              <a:t>(</a:t>
            </a:r>
            <a:r>
              <a:rPr lang="fr-FR" sz="1800" dirty="0" err="1" smtClean="0"/>
              <a:t>Etabl</a:t>
            </a:r>
            <a:r>
              <a:rPr lang="fr-FR" sz="1800" dirty="0" smtClean="0"/>
              <a:t>. de </a:t>
            </a:r>
            <a:r>
              <a:rPr lang="fr-FR" sz="1800" dirty="0"/>
              <a:t>Formation en Travail Social) </a:t>
            </a:r>
            <a:r>
              <a:rPr lang="fr-FR" sz="1800" dirty="0">
                <a:solidFill>
                  <a:srgbClr val="3D566E"/>
                </a:solidFill>
              </a:rPr>
              <a:t>regroupés par </a:t>
            </a:r>
            <a:r>
              <a:rPr lang="fr-FR" sz="1800" b="1" dirty="0">
                <a:solidFill>
                  <a:srgbClr val="F28E65"/>
                </a:solidFill>
              </a:rPr>
              <a:t>diplôme d’Etat à l’échelle nationale </a:t>
            </a:r>
            <a:endParaRPr lang="fr-FR" sz="1800" dirty="0">
              <a:solidFill>
                <a:srgbClr val="3D566E"/>
              </a:solidFill>
            </a:endParaRPr>
          </a:p>
          <a:p>
            <a:pPr marL="171450" indent="-171450">
              <a:lnSpc>
                <a:spcPct val="150000"/>
              </a:lnSpc>
              <a:buFont typeface="Arial" panose="020B0604020202020204" pitchFamily="34" charset="0"/>
              <a:buChar char="•"/>
            </a:pPr>
            <a:endParaRPr lang="fr-FR" sz="1700" b="1" dirty="0">
              <a:solidFill>
                <a:srgbClr val="F28E65"/>
              </a:solidFil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200" dirty="0">
                <a:solidFill>
                  <a:srgbClr val="ED7454"/>
                </a:solidFill>
              </a:rPr>
              <a:t>Focus</a:t>
            </a:r>
            <a:r>
              <a:rPr lang="fr-FR" sz="2200" dirty="0"/>
              <a:t>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59999" y="138646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dirty="0">
                <a:solidFill>
                  <a:srgbClr val="F28E65"/>
                </a:solidFill>
              </a:rPr>
              <a:t>Les IFSI </a:t>
            </a:r>
            <a:r>
              <a:rPr lang="fr-FR" sz="1600" dirty="0">
                <a:solidFill>
                  <a:srgbClr val="3D566E"/>
                </a:solidFill>
              </a:rPr>
              <a:t>(Instituts de Formation en Soins Infirmiers) et </a:t>
            </a:r>
            <a:r>
              <a:rPr lang="fr-FR" sz="1600" b="1" dirty="0">
                <a:solidFill>
                  <a:srgbClr val="F28E65"/>
                </a:solidFill>
              </a:rPr>
              <a:t>les instituts d'orthophonie, orthoptie et audioprothèse </a:t>
            </a:r>
            <a:r>
              <a:rPr lang="fr-FR" sz="1600" dirty="0">
                <a:solidFill>
                  <a:srgbClr val="3D566E"/>
                </a:solidFill>
              </a:rPr>
              <a:t>regroupés à </a:t>
            </a:r>
            <a:r>
              <a:rPr lang="fr-FR" sz="1600" b="1" dirty="0">
                <a:solidFill>
                  <a:srgbClr val="F28E65"/>
                </a:solidFill>
              </a:rPr>
              <a:t>l’échelle territoriale</a:t>
            </a:r>
            <a:r>
              <a:rPr lang="fr-FR" sz="1600" dirty="0">
                <a:solidFill>
                  <a:srgbClr val="3D566E"/>
                </a:solidFill>
              </a:rPr>
              <a:t>. </a:t>
            </a:r>
            <a:endParaRPr lang="fr-FR" sz="1600" dirty="0" smtClean="0">
              <a:solidFill>
                <a:srgbClr val="3D566E"/>
              </a:solidFill>
            </a:endParaRPr>
          </a:p>
          <a:p>
            <a:pPr marL="179388" lvl="0"/>
            <a:r>
              <a:rPr lang="fr-FR" sz="1600" b="1" i="1" dirty="0" smtClean="0">
                <a:solidFill>
                  <a:srgbClr val="3D566E"/>
                </a:solidFill>
              </a:rPr>
              <a:t>Rappel</a:t>
            </a:r>
            <a:r>
              <a:rPr lang="fr-FR" sz="1600" i="1" dirty="0" smtClean="0">
                <a:solidFill>
                  <a:srgbClr val="3D566E"/>
                </a:solidFill>
              </a:rPr>
              <a:t> </a:t>
            </a:r>
            <a:r>
              <a:rPr lang="fr-FR" sz="1600" b="1" i="1" dirty="0">
                <a:solidFill>
                  <a:srgbClr val="3D566E"/>
                </a:solidFill>
              </a:rPr>
              <a:t>: limitation de 5 vœux multiples maximum par filière </a:t>
            </a:r>
          </a:p>
          <a:p>
            <a:pPr marL="171450" lvl="0" indent="-171450">
              <a:buFont typeface="Arial" panose="020B0604020202020204" pitchFamily="34" charset="0"/>
              <a:buChar char="•"/>
            </a:pPr>
            <a:r>
              <a:rPr lang="fr-FR" sz="1600" b="1" dirty="0" smtClean="0">
                <a:solidFill>
                  <a:srgbClr val="F28E65"/>
                </a:solidFill>
              </a:rPr>
              <a:t>Les </a:t>
            </a:r>
            <a:r>
              <a:rPr lang="fr-FR" sz="1600" b="1" dirty="0">
                <a:solidFill>
                  <a:srgbClr val="F28E65"/>
                </a:solidFill>
              </a:rPr>
              <a:t>écoles d'ingénieurs et de commerce/management </a:t>
            </a:r>
            <a:r>
              <a:rPr lang="fr-FR" sz="1600" dirty="0">
                <a:solidFill>
                  <a:srgbClr val="3D566E"/>
                </a:solidFill>
              </a:rPr>
              <a:t>regroupées </a:t>
            </a:r>
            <a:r>
              <a:rPr lang="fr-FR" sz="1600" b="1" dirty="0">
                <a:solidFill>
                  <a:srgbClr val="F28E65"/>
                </a:solidFill>
              </a:rPr>
              <a:t>en réseau </a:t>
            </a:r>
            <a:r>
              <a:rPr lang="fr-FR" sz="1600" dirty="0">
                <a:solidFill>
                  <a:srgbClr val="3D566E"/>
                </a:solidFill>
              </a:rPr>
              <a:t>et qui </a:t>
            </a:r>
            <a:r>
              <a:rPr lang="fr-FR" sz="1600" b="1" dirty="0">
                <a:solidFill>
                  <a:srgbClr val="F28E65"/>
                </a:solidFill>
              </a:rPr>
              <a:t>recrutent sur concours commun </a:t>
            </a:r>
          </a:p>
          <a:p>
            <a:pPr marL="171450" lvl="0" indent="-171450">
              <a:buFont typeface="Arial" panose="020B0604020202020204" pitchFamily="34" charset="0"/>
              <a:buChar char="•"/>
            </a:pPr>
            <a:r>
              <a:rPr lang="fr-FR" sz="1600" b="1" dirty="0">
                <a:solidFill>
                  <a:srgbClr val="F28E65"/>
                </a:solidFill>
              </a:rPr>
              <a:t>Le réseau des Sciences Po / IEP </a:t>
            </a:r>
            <a:r>
              <a:rPr lang="fr-FR" sz="1600" dirty="0">
                <a:solidFill>
                  <a:srgbClr val="3D566E"/>
                </a:solidFill>
              </a:rPr>
              <a:t>(Aix, Lille, Lyon, Rennes, Saint-Germain-en-Laye, Strasbourg et Toulouse) et </a:t>
            </a:r>
            <a:r>
              <a:rPr lang="fr-FR" sz="1600" b="1" dirty="0">
                <a:solidFill>
                  <a:srgbClr val="F28E65"/>
                </a:solidFill>
              </a:rPr>
              <a:t>Sciences Po / IEP Paris </a:t>
            </a:r>
          </a:p>
          <a:p>
            <a:pPr marL="171450" lvl="0" indent="-171450">
              <a:buFont typeface="Arial" panose="020B0604020202020204" pitchFamily="34" charset="0"/>
              <a:buChar char="•"/>
            </a:pPr>
            <a:r>
              <a:rPr lang="fr-FR" sz="1600" b="1" dirty="0">
                <a:solidFill>
                  <a:srgbClr val="F28E65"/>
                </a:solidFill>
              </a:rPr>
              <a:t> Les parcours spécifiques "accès santé" (PASS) en Ile-de-France </a:t>
            </a:r>
            <a:r>
              <a:rPr lang="fr-FR" sz="1600" dirty="0">
                <a:solidFill>
                  <a:srgbClr val="3D566E"/>
                </a:solidFill>
              </a:rPr>
              <a:t>regroupés à l’échelle régionale </a:t>
            </a:r>
          </a:p>
          <a:p>
            <a:pPr marL="171450" indent="-171450">
              <a:buFont typeface="Arial" panose="020B0604020202020204" pitchFamily="34" charset="0"/>
              <a:buChar char="•"/>
            </a:pPr>
            <a:r>
              <a:rPr lang="fr-FR" sz="1600" b="1" dirty="0">
                <a:solidFill>
                  <a:srgbClr val="F28E65"/>
                </a:solidFill>
              </a:rPr>
              <a:t>Le concours commun des écoles nationales vétérinaires </a:t>
            </a:r>
            <a:r>
              <a:rPr lang="fr-FR" sz="1400" b="1" dirty="0">
                <a:solidFill>
                  <a:srgbClr val="F28E65"/>
                </a:solidFill>
              </a:rPr>
              <a:t>   </a:t>
            </a:r>
            <a:endParaRPr lang="fr-FR" sz="1400" b="1" dirty="0">
              <a:solidFill>
                <a:srgbClr val="F28E65"/>
              </a:solidFill>
              <a:cs typeface="Arial"/>
            </a:endParaRPr>
          </a:p>
          <a:p>
            <a:endParaRPr lang="fr-FR" dirty="0"/>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14"/>
          </p:nvPr>
        </p:nvSpPr>
        <p:spPr>
          <a:xfrm>
            <a:off x="251520" y="1275606"/>
            <a:ext cx="8514816" cy="2646313"/>
          </a:xfrm>
        </p:spPr>
        <p:txBody>
          <a:bodyPr/>
          <a:lstStyle/>
          <a:p>
            <a:pPr>
              <a:spcAft>
                <a:spcPts val="0"/>
              </a:spcAft>
              <a:defRPr/>
            </a:pPr>
            <a:endParaRPr lang="fr-FR" sz="1600" b="1" dirty="0">
              <a:solidFill>
                <a:srgbClr val="F28E65"/>
              </a:solidFill>
            </a:endParaRPr>
          </a:p>
          <a:p>
            <a:pPr>
              <a:spcAft>
                <a:spcPts val="0"/>
              </a:spcAft>
              <a:defRPr/>
            </a:pPr>
            <a:r>
              <a:rPr lang="fr-FR" sz="1600" b="1" dirty="0">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dirty="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dirty="0">
              <a:sym typeface="Wingdings" panose="05000000000000000000" pitchFamily="2" charset="2"/>
            </a:endParaRPr>
          </a:p>
          <a:p>
            <a:pPr defTabSz="457200">
              <a:spcAft>
                <a:spcPts val="0"/>
              </a:spcAft>
              <a:defRPr/>
            </a:pPr>
            <a:r>
              <a:rPr lang="fr-FR" sz="1600" b="1" dirty="0">
                <a:solidFill>
                  <a:srgbClr val="F28E65"/>
                </a:solidFill>
              </a:rPr>
              <a:t>Le regroupement d’instituts de formation en soins infirmiers (IFSI) de l’Université Bretagne Sud propose 3 instituts. Vous demandez deux instituts au sein de ce regroupement : </a:t>
            </a:r>
            <a:endParaRPr lang="fr-FR" sz="1600" dirty="0">
              <a:sym typeface="Wingdings" panose="05000000000000000000" pitchFamily="2" charset="2"/>
            </a:endParaRPr>
          </a:p>
          <a:p>
            <a:pPr marL="285750" indent="-285750">
              <a:spcAft>
                <a:spcPts val="0"/>
              </a:spcAft>
              <a:buFont typeface="Wingdings" panose="05000000000000000000" pitchFamily="2" charset="2"/>
              <a:buChar char="à"/>
              <a:defRPr/>
            </a:pPr>
            <a:r>
              <a:rPr lang="fr-FR" sz="1600" dirty="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7" name="Rectangle 6"/>
          <p:cNvSpPr/>
          <p:nvPr/>
        </p:nvSpPr>
        <p:spPr>
          <a:xfrm>
            <a:off x="310438" y="4046963"/>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dirty="0">
                <a:solidFill>
                  <a:srgbClr val="F28E65"/>
                </a:solidFill>
              </a:rPr>
              <a:t>A noter </a:t>
            </a:r>
            <a:r>
              <a:rPr kumimoji="0" lang="fr-FR" sz="1600" b="0" i="1" u="none" strike="noStrike" kern="0" cap="none" spc="0" normalizeH="0" baseline="0" noProof="0" dirty="0">
                <a:ln>
                  <a:noFill/>
                </a:ln>
                <a:solidFill>
                  <a:schemeClr val="bg1"/>
                </a:solidFill>
                <a:effectLst/>
                <a:uLnTx/>
                <a:uFillTx/>
              </a:rPr>
              <a:t>: rassurez-vous, dans</a:t>
            </a:r>
            <a:r>
              <a:rPr kumimoji="0" lang="fr-FR" sz="1600" b="0" i="1" u="none" strike="noStrike" kern="0" cap="none" spc="0" normalizeH="0" noProof="0" dirty="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r>
              <a:rPr lang="fr-FR" sz="1600" i="1" kern="0" dirty="0" smtClean="0">
                <a:solidFill>
                  <a:schemeClr val="bg1"/>
                </a:solidFill>
              </a:rPr>
              <a:t>.</a:t>
            </a:r>
          </a:p>
          <a:p>
            <a:pPr marL="0" lvl="1" defTabSz="457200">
              <a:lnSpc>
                <a:spcPct val="90000"/>
              </a:lnSpc>
              <a:buSzPct val="100000"/>
              <a:defRPr/>
            </a:pPr>
            <a:r>
              <a:rPr lang="fr-FR" sz="1600" i="1" kern="0" dirty="0" smtClean="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 secteur géographique (1/2) </a:t>
            </a:r>
          </a:p>
        </p:txBody>
      </p:sp>
      <p:sp>
        <p:nvSpPr>
          <p:cNvPr id="3" name="Espace réservé du contenu 2"/>
          <p:cNvSpPr>
            <a:spLocks noGrp="1"/>
          </p:cNvSpPr>
          <p:nvPr>
            <p:ph sz="quarter" idx="14"/>
          </p:nvPr>
        </p:nvSpPr>
        <p:spPr>
          <a:xfrm>
            <a:off x="359999" y="1419622"/>
            <a:ext cx="8523604" cy="3280966"/>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rgbClr val="0C5076"/>
                </a:solidFill>
              </a:rPr>
              <a:t>Il n’y a pas de secteur </a:t>
            </a:r>
            <a:r>
              <a:rPr lang="fr-FR" sz="1600" b="1" u="sng" dirty="0" smtClean="0">
                <a:solidFill>
                  <a:srgbClr val="0C5076"/>
                </a:solidFill>
              </a:rPr>
              <a:t>géographique.</a:t>
            </a:r>
            <a:r>
              <a:rPr lang="fr-FR" sz="1600" b="1" dirty="0" smtClean="0">
                <a:solidFill>
                  <a:srgbClr val="0C5076"/>
                </a:solidFill>
              </a:rPr>
              <a:t>  </a:t>
            </a:r>
            <a:r>
              <a:rPr lang="fr-FR" sz="1600" dirty="0" smtClean="0">
                <a:solidFill>
                  <a:srgbClr val="0C5076"/>
                </a:solidFill>
              </a:rPr>
              <a:t>Les </a:t>
            </a:r>
            <a:r>
              <a:rPr lang="fr-FR" sz="1600" dirty="0">
                <a:solidFill>
                  <a:srgbClr val="0C5076"/>
                </a:solidFill>
              </a:rPr>
              <a:t>lycéens peuvent faire des vœux pour les formations qui les intéressent où qu’elles soient, dans leur académie ou en dehors</a:t>
            </a:r>
            <a:r>
              <a:rPr lang="fr-FR" sz="1600" dirty="0" smtClean="0">
                <a:solidFill>
                  <a:srgbClr val="0C5076"/>
                </a:solidFill>
              </a:rPr>
              <a:t>.</a:t>
            </a:r>
            <a:r>
              <a:rPr lang="fr-FR" sz="1600" b="1" u="sng" dirty="0" smtClean="0">
                <a:solidFill>
                  <a:srgbClr val="0C5076"/>
                </a:solidFill>
              </a:rPr>
              <a:t>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smtClean="0">
              <a:solidFill>
                <a:srgbClr val="F28E65"/>
              </a:solidFill>
            </a:endParaRPr>
          </a:p>
          <a:p>
            <a:pPr marL="0" lvl="1" indent="0">
              <a:lnSpc>
                <a:spcPct val="80000"/>
              </a:lnSpc>
              <a:buClr>
                <a:srgbClr val="EC130E"/>
              </a:buClr>
              <a:buSzPct val="100000"/>
              <a:buNone/>
              <a:defRPr/>
            </a:pPr>
            <a:r>
              <a:rPr lang="fr-FR" sz="1700" b="1" dirty="0" smtClean="0">
                <a:solidFill>
                  <a:srgbClr val="F28E65"/>
                </a:solidFill>
              </a:rPr>
              <a:t>Pour </a:t>
            </a:r>
            <a:r>
              <a:rPr lang="fr-FR" sz="1700" b="1" dirty="0">
                <a:solidFill>
                  <a:srgbClr val="F28E65"/>
                </a:solidFill>
              </a:rPr>
              <a:t>les formations non-sélectives (licences, </a:t>
            </a:r>
            <a:r>
              <a:rPr lang="fr-FR" sz="1700" b="1" dirty="0" smtClean="0">
                <a:solidFill>
                  <a:srgbClr val="F28E65"/>
                </a:solidFill>
              </a:rPr>
              <a:t>PPPE, PASS</a:t>
            </a:r>
            <a:r>
              <a:rPr lang="fr-FR" sz="1700" b="1" dirty="0">
                <a:solidFill>
                  <a:srgbClr val="F28E65"/>
                </a:solidFill>
              </a:rPr>
              <a:t>)</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a:t>
            </a:r>
            <a:r>
              <a:rPr lang="fr-FR" sz="1600" dirty="0" smtClean="0">
                <a:solidFill>
                  <a:srgbClr val="0C5076"/>
                </a:solidFill>
              </a:rPr>
              <a:t>licence, le PPPE </a:t>
            </a:r>
            <a:r>
              <a:rPr lang="fr-FR" sz="1600" dirty="0">
                <a:solidFill>
                  <a:srgbClr val="0C5076"/>
                </a:solidFill>
              </a:rPr>
              <a:t>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smtClean="0">
                <a:solidFill>
                  <a:srgbClr val="0C5076"/>
                </a:solidFill>
              </a:rPr>
              <a:t>L’appartenance ou non au </a:t>
            </a:r>
            <a:r>
              <a:rPr lang="fr-FR" sz="1500" dirty="0">
                <a:solidFill>
                  <a:srgbClr val="0C5076"/>
                </a:solidFill>
              </a:rPr>
              <a:t>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Des formations sur l’ensemble du territoire</a:t>
            </a:r>
            <a:endParaRPr lang="fr-FR" sz="1400" b="1" dirty="0">
              <a:solidFill>
                <a:schemeClr val="bg1"/>
              </a:solidFill>
            </a:endParaRP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6" name="Espace réservé de la date 5"/>
          <p:cNvSpPr>
            <a:spLocks noGrp="1"/>
          </p:cNvSpPr>
          <p:nvPr>
            <p:ph type="dt" sz="half" idx="10"/>
          </p:nvPr>
        </p:nvSpPr>
        <p:spPr/>
        <p:txBody>
          <a:bodyPr/>
          <a:lstStyle/>
          <a:p>
            <a:pPr algn="r"/>
            <a:fld id="{1AC6AEF6-2A43-4047-9D71-A77265B28DC8}" type="datetime1">
              <a:rPr lang="fr-FR" cap="all" smtClean="0"/>
              <a:t>20/01/2022</a:t>
            </a:fld>
            <a:endParaRPr lang="fr-FR" cap="all"/>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6" y="1159811"/>
            <a:ext cx="7920880" cy="3844129"/>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smtClean="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smtClean="0">
                <a:solidFill>
                  <a:srgbClr val="0C5076"/>
                </a:solidFill>
              </a:rPr>
              <a:t>Les engagements de Parcoursup au service de votre projet</a:t>
            </a:r>
          </a:p>
          <a:p>
            <a:pPr marL="177800" indent="-177800" defTabSz="457200">
              <a:spcBef>
                <a:spcPct val="20000"/>
              </a:spcBef>
              <a:spcAft>
                <a:spcPts val="600"/>
              </a:spcAft>
              <a:buClr>
                <a:srgbClr val="FF0000"/>
              </a:buClr>
              <a:buSzPct val="100000"/>
              <a:buFont typeface="Lucida Grande"/>
              <a:buChar char="&gt;"/>
            </a:pPr>
            <a:r>
              <a:rPr lang="fr-FR" b="1" dirty="0" smtClean="0">
                <a:solidFill>
                  <a:srgbClr val="0C5076"/>
                </a:solidFill>
              </a:rPr>
              <a:t>Le </a:t>
            </a:r>
            <a:r>
              <a:rPr lang="fr-FR" b="1" dirty="0">
                <a:solidFill>
                  <a:srgbClr val="0C5076"/>
                </a:solidFill>
              </a:rPr>
              <a:t>calendrier </a:t>
            </a:r>
            <a:r>
              <a:rPr lang="fr-FR" b="1" dirty="0" smtClean="0">
                <a:solidFill>
                  <a:srgbClr val="0C5076"/>
                </a:solidFill>
              </a:rPr>
              <a:t>Parcoursup </a:t>
            </a:r>
            <a:r>
              <a:rPr lang="fr-FR" b="1" dirty="0">
                <a:solidFill>
                  <a:srgbClr val="0C5076"/>
                </a:solidFill>
              </a:rPr>
              <a:t>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smtClean="0">
                <a:solidFill>
                  <a:srgbClr val="0C5076"/>
                </a:solidFill>
              </a:rPr>
              <a:t>Étape </a:t>
            </a:r>
            <a:r>
              <a:rPr lang="fr-FR" b="1" u="sng" dirty="0">
                <a:solidFill>
                  <a:srgbClr val="0C5076"/>
                </a:solidFill>
              </a:rPr>
              <a:t>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Étape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Étape 3 </a:t>
            </a:r>
            <a:r>
              <a:rPr lang="fr-FR" b="1" dirty="0">
                <a:solidFill>
                  <a:srgbClr val="0C5076"/>
                </a:solidFill>
              </a:rPr>
              <a:t>: consulter les réponses des formations et faire ses </a:t>
            </a:r>
            <a:r>
              <a:rPr lang="fr-FR" b="1" dirty="0" smtClean="0">
                <a:solidFill>
                  <a:srgbClr val="0C5076"/>
                </a:solidFill>
              </a:rPr>
              <a:t>choix</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5 conseils pour bien </a:t>
            </a:r>
            <a:r>
              <a:rPr lang="fr-FR" b="1" dirty="0" smtClean="0">
                <a:solidFill>
                  <a:srgbClr val="0C5076"/>
                </a:solidFill>
              </a:rPr>
              <a:t>aborder Parcoursup</a:t>
            </a:r>
            <a:endParaRPr lang="fr-FR" b="1" dirty="0">
              <a:solidFill>
                <a:srgbClr val="0C5076"/>
              </a:solidFill>
            </a:endParaRPr>
          </a:p>
          <a:p>
            <a:pPr defTabSz="457200">
              <a:spcBef>
                <a:spcPct val="20000"/>
              </a:spcBef>
              <a:spcAft>
                <a:spcPts val="600"/>
              </a:spcAft>
              <a:buClr>
                <a:srgbClr val="FF0000"/>
              </a:buClr>
              <a:buSzPct val="100000"/>
            </a:pPr>
            <a:endParaRPr lang="fr-FR" b="1" dirty="0">
              <a:solidFill>
                <a:srgbClr val="0C5076"/>
              </a:solidFill>
            </a:endParaRPr>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solidFill>
                  <a:srgbClr val="ED7454"/>
                </a:solidFill>
              </a:rPr>
              <a:t>Focus</a:t>
            </a:r>
            <a:r>
              <a:rPr lang="fr-FR" sz="2200" dirty="0"/>
              <a:t> sur le secteur géographique (2/2) </a:t>
            </a:r>
          </a:p>
        </p:txBody>
      </p:sp>
      <p:sp>
        <p:nvSpPr>
          <p:cNvPr id="3" name="Espace réservé du contenu 2"/>
          <p:cNvSpPr>
            <a:spLocks noGrp="1"/>
          </p:cNvSpPr>
          <p:nvPr>
            <p:ph sz="quarter" idx="14"/>
          </p:nvPr>
        </p:nvSpPr>
        <p:spPr>
          <a:xfrm>
            <a:off x="360001" y="1512128"/>
            <a:ext cx="8392391" cy="3075846"/>
          </a:xfrm>
        </p:spPr>
        <p:txBody>
          <a:bodyPr/>
          <a:lstStyle/>
          <a:p>
            <a:r>
              <a:rPr lang="fr-FR" sz="1800" b="1" dirty="0">
                <a:solidFill>
                  <a:srgbClr val="F28E65"/>
                </a:solidFill>
              </a:rPr>
              <a:t>Secteur géographique Ile-de-France </a:t>
            </a:r>
            <a:r>
              <a:rPr lang="fr-FR" sz="1400" dirty="0">
                <a:solidFill>
                  <a:srgbClr val="3D566E"/>
                </a:solidFill>
              </a:rPr>
              <a:t>: </a:t>
            </a:r>
            <a:r>
              <a:rPr lang="fr-FR" sz="1800" dirty="0"/>
              <a:t>il n’est fait </a:t>
            </a:r>
            <a:r>
              <a:rPr lang="fr-FR" sz="1800" b="1" dirty="0">
                <a:solidFill>
                  <a:srgbClr val="F28E65"/>
                </a:solidFill>
              </a:rPr>
              <a:t>aucune distinction </a:t>
            </a:r>
            <a:r>
              <a:rPr lang="fr-FR" sz="1800" dirty="0"/>
              <a:t>entre les 3 académies de Créteil, Paris et Versailles. </a:t>
            </a:r>
            <a:endParaRPr lang="fr-FR" sz="1400" dirty="0"/>
          </a:p>
          <a:p>
            <a:endParaRPr lang="fr-FR" sz="1800" b="1" dirty="0">
              <a:solidFill>
                <a:srgbClr val="F28E65"/>
              </a:solidFill>
            </a:endParaRPr>
          </a:p>
          <a:p>
            <a:r>
              <a:rPr lang="fr-FR" sz="1800" b="1" dirty="0">
                <a:solidFill>
                  <a:srgbClr val="F28E65"/>
                </a:solidFill>
              </a:rPr>
              <a:t>Par exception, sont considérés comme « résidant dans l’académie » où se situe la licence demandée </a:t>
            </a:r>
            <a:r>
              <a:rPr lang="fr-FR" sz="1100" b="1" dirty="0">
                <a:solidFill>
                  <a:srgbClr val="3D566E"/>
                </a:solidFill>
              </a:rPr>
              <a:t>:</a:t>
            </a:r>
          </a:p>
          <a:p>
            <a:r>
              <a:rPr lang="fr-FR" sz="1400" dirty="0">
                <a:solidFill>
                  <a:srgbClr val="EC130E"/>
                </a:solidFill>
              </a:rPr>
              <a:t>&gt;</a:t>
            </a:r>
            <a:r>
              <a:rPr lang="fr-FR" sz="1400" dirty="0"/>
              <a:t> Les candidats qui souhaitent accéder à une mention de licence qui n’est pas dispensée dans leur académie de résidence </a:t>
            </a:r>
          </a:p>
          <a:p>
            <a:r>
              <a:rPr lang="fr-FR" sz="1400" dirty="0">
                <a:solidFill>
                  <a:srgbClr val="EC130E"/>
                </a:solidFill>
              </a:rPr>
              <a:t>&gt;</a:t>
            </a:r>
            <a:r>
              <a:rPr lang="fr-FR" sz="1400" dirty="0"/>
              <a:t> Les candidats ressortissants français ou ressortissants d’un État membre de l’Union européenne qui sont établis hors de France </a:t>
            </a:r>
          </a:p>
          <a:p>
            <a:r>
              <a:rPr lang="fr-FR" sz="1400" dirty="0">
                <a:solidFill>
                  <a:srgbClr val="EC130E"/>
                </a:solidFill>
              </a:rPr>
              <a:t>&gt;</a:t>
            </a:r>
            <a:r>
              <a:rPr lang="fr-FR" sz="1400" dirty="0"/>
              <a:t> Les candidats préparant ou ayant obtenu le baccalauréat français au cours de l’année scolaire dans un centre d’examen </a:t>
            </a:r>
            <a:r>
              <a:rPr lang="fr-FR" sz="1400" dirty="0" smtClean="0"/>
              <a:t>habilité à </a:t>
            </a:r>
            <a:r>
              <a:rPr lang="fr-FR" sz="1400" dirty="0"/>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dirty="0">
                <a:solidFill>
                  <a:srgbClr val="ED7454"/>
                </a:solidFill>
              </a:rPr>
              <a:t>Un lycéen peut demander une césure directement après le bac </a:t>
            </a:r>
            <a:r>
              <a:rPr lang="fr-FR" sz="1600" dirty="0"/>
              <a:t>: possibilité de suspendre temporairement une formation afin d’acquérir une expérience utile pour son projet de formation (partir à l’étranger, réaliser un projet associatif, entrepreneurial etc…)</a:t>
            </a:r>
            <a:endParaRPr lang="fr-FR" sz="800" dirty="0"/>
          </a:p>
          <a:p>
            <a:pPr lvl="0" defTabSz="457200">
              <a:spcBef>
                <a:spcPct val="20000"/>
              </a:spcBef>
              <a:spcAft>
                <a:spcPts val="0"/>
              </a:spcAft>
              <a:buClr>
                <a:srgbClr val="FF0000"/>
              </a:buClr>
              <a:buSzPct val="100000"/>
            </a:pPr>
            <a:endParaRPr lang="fr-FR" sz="900" dirty="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dirty="0">
                <a:solidFill>
                  <a:srgbClr val="0C5076"/>
                </a:solidFill>
              </a:rPr>
              <a:t>Durée la césure : d’un semestre à une année universitaire </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Demande de césure à signaler lors de la saisie des vœux sur Parcoursup </a:t>
            </a:r>
            <a:r>
              <a:rPr lang="fr-FR" sz="1400" dirty="0">
                <a:solidFill>
                  <a:srgbClr val="0C5076"/>
                </a:solidFill>
              </a:rPr>
              <a:t>(en cochant la case « césure »)</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L’établissement prend connaissance de la demande de césure après que le lycéen a accepté définitivement la proposition d’admission </a:t>
            </a:r>
            <a:r>
              <a:rPr lang="fr-FR" sz="1600" b="1" dirty="0">
                <a:solidFill>
                  <a:srgbClr val="ED7454"/>
                </a:solidFill>
              </a:rPr>
              <a:t>&gt;</a:t>
            </a:r>
            <a:r>
              <a:rPr lang="fr-FR" sz="1400" b="1" dirty="0">
                <a:solidFill>
                  <a:srgbClr val="0C5076"/>
                </a:solidFill>
              </a:rPr>
              <a:t> </a:t>
            </a:r>
            <a:r>
              <a:rPr lang="fr-FR" sz="1400" dirty="0">
                <a:solidFill>
                  <a:srgbClr val="0C5076"/>
                </a:solidFill>
              </a:rPr>
              <a:t>Le lycéen contacte la formation pour s’y inscrire et savoir comment déposer sa demande de césure</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La césure n’est pas accordée de droit</a:t>
            </a:r>
            <a:r>
              <a:rPr lang="fr-FR" sz="1400" dirty="0">
                <a:solidFill>
                  <a:srgbClr val="0C5076"/>
                </a:solidFill>
              </a:rPr>
              <a:t> : une lettre de motivation précisant les objectifs et le projet envisagés pour cette césure doit être adressée au président ou directeur de l’établissement</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A l’issue de la césure, l’étudiant pourra réintégrer la formation s’il le souhaite sans repasser par Parcoursup</a:t>
            </a:r>
            <a:endParaRPr lang="fr-FR" sz="1400" b="1" dirty="0">
              <a:solidFill>
                <a:srgbClr val="0C5076"/>
              </a:solidFill>
              <a:cs typeface="Aria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6193631" y="86105"/>
            <a:ext cx="2571425"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Faire le choix de la césure</a:t>
            </a:r>
            <a:endParaRPr lang="fr-FR" sz="1400" b="1" dirty="0">
              <a:solidFill>
                <a:schemeClr val="bg1"/>
              </a:solidFill>
            </a:endParaRP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Un vœu non confirmé avant le </a:t>
            </a:r>
            <a:r>
              <a:rPr lang="fr-FR" b="1" dirty="0" smtClean="0">
                <a:solidFill>
                  <a:schemeClr val="bg1"/>
                </a:solidFill>
              </a:rPr>
              <a:t>7 </a:t>
            </a:r>
            <a:r>
              <a:rPr lang="fr-FR" b="1" dirty="0">
                <a:solidFill>
                  <a:schemeClr val="bg1"/>
                </a:solidFill>
              </a:rPr>
              <a:t>avril </a:t>
            </a:r>
            <a:r>
              <a:rPr lang="fr-FR" b="1" dirty="0" smtClean="0">
                <a:solidFill>
                  <a:schemeClr val="bg1"/>
                </a:solidFill>
              </a:rPr>
              <a:t>2022 </a:t>
            </a:r>
            <a:r>
              <a:rPr lang="fr-FR" b="1" dirty="0">
                <a:solidFill>
                  <a:schemeClr val="bg1"/>
                </a:solidFill>
              </a:rPr>
              <a:t>(23h59 - heure de Paris) </a:t>
            </a:r>
          </a:p>
          <a:p>
            <a:pPr algn="ctr">
              <a:defRPr/>
            </a:pPr>
            <a:r>
              <a:rPr lang="fr-FR" b="1" dirty="0">
                <a:solidFill>
                  <a:schemeClr val="bg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7 avril 2022 inclus</a:t>
            </a:r>
            <a:endParaRPr lang="fr-FR" sz="1400" b="1" dirty="0">
              <a:solidFill>
                <a:schemeClr val="bg1"/>
              </a:solidFill>
            </a:endParaRP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 rubrique « préférence et autres projets »</a:t>
            </a: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rgbClr val="ED7454"/>
                </a:solidFill>
              </a:rPr>
              <a:t>ses préférences parmi les vœux formulés ou pour un domaine particulier. </a:t>
            </a:r>
            <a:r>
              <a:rPr lang="fr-FR" sz="1600" dirty="0"/>
              <a:t>Ces informations seront très utiles aux commissions d’accès à l’enseignement supérieur (CAES) qui accompagnent les candidats n’ayant pas eu de proposition d’admission à partir du </a:t>
            </a:r>
            <a:r>
              <a:rPr lang="fr-FR" sz="1600" dirty="0" smtClean="0"/>
              <a:t>1er juillet 2022. </a:t>
            </a:r>
            <a:endParaRPr lang="fr-FR" sz="1600" dirty="0"/>
          </a:p>
          <a:p>
            <a:pPr>
              <a:defRPr/>
            </a:pPr>
            <a:endParaRPr lang="fr-FR" sz="500" dirty="0"/>
          </a:p>
          <a:p>
            <a:pPr marL="285750" indent="-285750">
              <a:buFont typeface="Arial" panose="020B0604020202020204" pitchFamily="34" charset="0"/>
              <a:buChar char="•"/>
              <a:defRPr/>
            </a:pPr>
            <a:r>
              <a:rPr lang="fr-FR" sz="1600" b="1" dirty="0">
                <a:solidFill>
                  <a:srgbClr val="ED7454"/>
                </a:solidFill>
              </a:rPr>
              <a:t>s’il souhaite candidater dans des formations hors Parcoursup</a:t>
            </a:r>
            <a:r>
              <a:rPr lang="fr-FR" sz="1600" dirty="0"/>
              <a:t> ou s’il a des projets professionnels ou personnels, en dehors de la plateforme. </a:t>
            </a:r>
          </a:p>
          <a:p>
            <a:pPr>
              <a:buFontTx/>
              <a:buChar char="-"/>
              <a:defRPr/>
            </a:pPr>
            <a:endParaRPr lang="fr-FR" sz="1100" b="1"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9" name="Rectangle à coins arrondis 8"/>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7 avril 2022 inclus</a:t>
            </a:r>
            <a:endParaRPr lang="fr-FR" sz="1400" b="1" dirty="0">
              <a:solidFill>
                <a:schemeClr val="bg1"/>
              </a:solidFill>
            </a:endParaRPr>
          </a:p>
        </p:txBody>
      </p:sp>
    </p:spTree>
    <p:extLst>
      <p:ext uri="{BB962C8B-B14F-4D97-AF65-F5344CB8AC3E}">
        <p14:creationId xmlns:p14="http://schemas.microsoft.com/office/powerpoint/2010/main" val="2442698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dirty="0"/>
              <a:t>Rubrique facultative où le candidat : </a:t>
            </a:r>
          </a:p>
          <a:p>
            <a:pPr marL="285750" indent="-285750">
              <a:buClr>
                <a:srgbClr val="EC130E"/>
              </a:buClr>
              <a:buFont typeface="Arial" panose="020B0604020202020204" pitchFamily="34" charset="0"/>
              <a:buChar char="•"/>
            </a:pPr>
            <a:r>
              <a:rPr lang="fr-FR" sz="1800" b="1" dirty="0">
                <a:solidFill>
                  <a:srgbClr val="ED7454"/>
                </a:solidFill>
              </a:rPr>
              <a:t>renseigne des informations qui ne sont pas liées à sa scolarité et que le candidat souhaite porter à la connaissance des formations </a:t>
            </a:r>
            <a:r>
              <a:rPr lang="fr-FR" sz="1800" dirty="0"/>
              <a:t>(ex : activités extra-scolaires, stages / job, pratiques culturelles ou sportives…)</a:t>
            </a:r>
          </a:p>
          <a:p>
            <a:pPr marL="285750" indent="-285750">
              <a:buClr>
                <a:srgbClr val="EC130E"/>
              </a:buClr>
              <a:buFont typeface="Arial" panose="020B0604020202020204" pitchFamily="34" charset="0"/>
              <a:buChar char="•"/>
            </a:pPr>
            <a:r>
              <a:rPr lang="fr-FR" sz="1800" dirty="0"/>
              <a:t>Un espace pour </a:t>
            </a:r>
            <a:r>
              <a:rPr lang="fr-FR" sz="1800" b="1" dirty="0">
                <a:solidFill>
                  <a:srgbClr val="ED7454"/>
                </a:solidFill>
              </a:rPr>
              <a:t>faire connaitre ses engagements </a:t>
            </a:r>
            <a:r>
              <a:rPr lang="fr-FR" sz="1800" dirty="0"/>
              <a:t>: vie lycéenne, engagement associatif, </a:t>
            </a:r>
            <a:r>
              <a:rPr lang="fr-FR" sz="1800" dirty="0" smtClean="0"/>
              <a:t>service civique, cordées </a:t>
            </a:r>
            <a:r>
              <a:rPr lang="fr-FR" sz="1800" dirty="0"/>
              <a:t>de la réussite, etc…</a:t>
            </a:r>
          </a:p>
          <a:p>
            <a:endParaRPr lang="fr-FR" sz="18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7 avril 2022 inclus</a:t>
            </a:r>
            <a:endParaRPr lang="fr-FR" sz="1400" b="1" dirty="0">
              <a:solidFill>
                <a:schemeClr val="bg1"/>
              </a:solidFill>
            </a:endParaRP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rgbClr val="ED7454"/>
                </a:solidFill>
              </a:rPr>
              <a:t>Un questionnaire en ligne sur le site </a:t>
            </a:r>
            <a:r>
              <a:rPr lang="fr-FR" sz="1600" b="1" dirty="0" smtClean="0">
                <a:solidFill>
                  <a:srgbClr val="ED7454"/>
                </a:solidFill>
              </a:rPr>
              <a:t>Terminales2021-2022.fr</a:t>
            </a:r>
            <a:endParaRPr lang="fr-FR" sz="1600" b="1" dirty="0">
              <a:solidFill>
                <a:srgbClr val="ED7454"/>
              </a:solidFill>
            </a:endParaRP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a:t>
            </a:r>
            <a:r>
              <a:rPr lang="fr-FR" sz="1600" b="1" dirty="0" smtClean="0">
                <a:sym typeface="Wingdings" panose="05000000000000000000" pitchFamily="2" charset="2"/>
              </a:rPr>
              <a:t>2022</a:t>
            </a:r>
            <a:r>
              <a:rPr lang="fr-FR" sz="1600" dirty="0" smtClean="0">
                <a:sym typeface="Wingdings" panose="05000000000000000000" pitchFamily="2" charset="2"/>
              </a:rPr>
              <a:t>) </a:t>
            </a:r>
            <a:r>
              <a:rPr lang="fr-FR" sz="1600" dirty="0">
                <a:sym typeface="Wingdings" panose="05000000000000000000" pitchFamily="2" charset="2"/>
              </a:rPr>
              <a:t>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900" b="1" dirty="0">
              <a:solidFill>
                <a:srgbClr val="F28E65"/>
              </a:solidFill>
            </a:endParaRPr>
          </a:p>
          <a:p>
            <a:pPr>
              <a:defRPr/>
            </a:pPr>
            <a:r>
              <a:rPr lang="fr-FR" sz="900" b="1" dirty="0">
                <a:solidFill>
                  <a:srgbClr val="ED7454"/>
                </a:solidFill>
              </a:rPr>
              <a:t/>
            </a:r>
            <a:br>
              <a:rPr lang="fr-FR" sz="900" b="1" dirty="0">
                <a:solidFill>
                  <a:srgbClr val="ED7454"/>
                </a:solidFill>
              </a:rPr>
            </a:br>
            <a:r>
              <a:rPr lang="fr-FR" sz="1600" b="1" dirty="0">
                <a:solidFill>
                  <a:srgbClr val="ED7454"/>
                </a:solidFill>
              </a:rPr>
              <a:t>Une attestation de passation à télécharger </a:t>
            </a:r>
            <a:r>
              <a:rPr lang="fr-FR" sz="1600" b="1" dirty="0" smtClean="0">
                <a:solidFill>
                  <a:srgbClr val="ED7454"/>
                </a:solidFill>
              </a:rPr>
              <a:t>est </a:t>
            </a:r>
            <a:r>
              <a:rPr lang="fr-FR" sz="1600" b="1" dirty="0">
                <a:solidFill>
                  <a:srgbClr val="ED7454"/>
                </a:solidFill>
              </a:rPr>
              <a:t>à joindre à son </a:t>
            </a:r>
            <a:r>
              <a:rPr lang="fr-FR" sz="1600" b="1" dirty="0" smtClean="0">
                <a:solidFill>
                  <a:srgbClr val="ED7454"/>
                </a:solidFill>
              </a:rPr>
              <a:t>dossier Parcoursup avant le 7 avril 2022 23h59 (heure de Paris).           </a:t>
            </a:r>
            <a:endParaRPr lang="fr-FR" sz="1600" b="1" dirty="0">
              <a:solidFill>
                <a:srgbClr val="ED7454"/>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8" name="Rectangle à coins arrondis 7"/>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7 avril 2022 inclus</a:t>
            </a:r>
            <a:endParaRPr lang="fr-FR" sz="1400" b="1" dirty="0">
              <a:solidFill>
                <a:schemeClr val="bg1"/>
              </a:solidFill>
            </a:endParaRP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14"/>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smtClean="0">
                <a:solidFill>
                  <a:srgbClr val="ED7454"/>
                </a:solidFill>
              </a:rPr>
              <a:t>Année </a:t>
            </a:r>
            <a:r>
              <a:rPr lang="fr-FR" sz="1600" b="1" dirty="0">
                <a:solidFill>
                  <a:srgbClr val="ED7454"/>
                </a:solidFill>
              </a:rPr>
              <a:t>de première : </a:t>
            </a:r>
            <a:r>
              <a:rPr lang="fr-FR" sz="1600" dirty="0">
                <a:solidFill>
                  <a:srgbClr val="0C5076"/>
                </a:solidFill>
              </a:rPr>
              <a:t>bulletins scolaires, notes des </a:t>
            </a:r>
            <a:r>
              <a:rPr lang="fr-FR" sz="1600" dirty="0" smtClean="0">
                <a:solidFill>
                  <a:srgbClr val="0C5076"/>
                </a:solidFill>
              </a:rPr>
              <a:t>épreuves </a:t>
            </a:r>
            <a:r>
              <a:rPr lang="fr-FR" sz="1600" dirty="0">
                <a:solidFill>
                  <a:srgbClr val="0C5076"/>
                </a:solidFill>
              </a:rPr>
              <a:t>anticipées de </a:t>
            </a:r>
            <a:r>
              <a:rPr lang="fr-FR" sz="1600" dirty="0" smtClean="0">
                <a:solidFill>
                  <a:srgbClr val="0C5076"/>
                </a:solidFill>
              </a:rPr>
              <a:t>français (pour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rgbClr val="0C5076"/>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trimestres (ou 1er semestre), notes des épreuves finales des deux enseignements de spécialité (pour les lycéens généraux et technologiques)</a:t>
            </a:r>
          </a:p>
          <a:p>
            <a:pPr marL="177800" lvl="0" indent="-177800" defTabSz="457200">
              <a:spcBef>
                <a:spcPct val="20000"/>
              </a:spcBef>
              <a:spcAft>
                <a:spcPts val="0"/>
              </a:spcAft>
              <a:buClr>
                <a:srgbClr val="FF0000"/>
              </a:buClr>
              <a:buSzPct val="100000"/>
              <a:buFont typeface="Lucida Grande"/>
              <a:buChar char="&gt;"/>
              <a:defRPr/>
            </a:pPr>
            <a:endParaRPr lang="fr-FR" sz="800" b="1" dirty="0" smtClean="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solidFill>
                  <a:srgbClr val="ED7454"/>
                </a:solidFill>
              </a:rPr>
              <a:t>Sauf cas particulier, pas </a:t>
            </a:r>
            <a:r>
              <a:rPr lang="fr-FR" sz="1600" b="1" dirty="0">
                <a:solidFill>
                  <a:srgbClr val="ED7454"/>
                </a:solidFill>
              </a:rPr>
              <a:t>de saisie à réaliser </a:t>
            </a:r>
            <a:r>
              <a:rPr lang="fr-FR" sz="1600" dirty="0"/>
              <a:t>: ces éléments sont remontés </a:t>
            </a:r>
            <a:r>
              <a:rPr lang="fr-FR" sz="1600" dirty="0" smtClean="0"/>
              <a:t>par votre  lycée automatiquement et vous pourrez les vérifier fin mars. </a:t>
            </a:r>
            <a:r>
              <a:rPr lang="fr-FR" sz="1600" dirty="0"/>
              <a:t>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296249" y="3984705"/>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a:t>
            </a:r>
            <a:r>
              <a:rPr lang="fr-FR" sz="1600" b="1" dirty="0" smtClean="0"/>
              <a:t>trimestre (ou 1</a:t>
            </a:r>
            <a:r>
              <a:rPr lang="fr-FR" sz="1600" b="1" baseline="30000" dirty="0" smtClean="0"/>
              <a:t>er</a:t>
            </a:r>
            <a:r>
              <a:rPr lang="fr-FR" sz="1600" b="1" dirty="0" smtClean="0"/>
              <a:t> semestre) </a:t>
            </a:r>
            <a:r>
              <a:rPr lang="fr-FR" sz="1600" b="1" dirty="0"/>
              <a:t>n'est pas remonté dans votre dossier. </a:t>
            </a:r>
            <a:endParaRPr lang="fr-FR" sz="1600" dirty="0"/>
          </a:p>
        </p:txBody>
      </p:sp>
      <p:sp>
        <p:nvSpPr>
          <p:cNvPr id="8" name="Rectangle à coins arrondis 7"/>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éléments transmis aux formations du supérieur</a:t>
            </a:r>
            <a:endParaRPr lang="fr-FR" sz="1400" b="1" dirty="0">
              <a:solidFill>
                <a:schemeClr val="bg1"/>
              </a:solidFill>
            </a:endParaRP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t>Le 2ème conseil de classe examine les vœux de chaque lycéen avec </a:t>
            </a:r>
            <a:r>
              <a:rPr lang="fr-FR" sz="1600" b="1" dirty="0">
                <a:solidFill>
                  <a:srgbClr val="F28E65"/>
                </a:solidFill>
              </a:rPr>
              <a:t>bienveillance et confiance </a:t>
            </a:r>
            <a:r>
              <a:rPr lang="fr-FR" sz="1600" dirty="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t>Pour chaque lycéen</a:t>
            </a:r>
            <a:r>
              <a:rPr lang="fr-FR" sz="1600" dirty="0">
                <a:solidFill>
                  <a:srgbClr val="3D566E"/>
                </a:solidFill>
              </a:rPr>
              <a:t>, une </a:t>
            </a:r>
            <a:r>
              <a:rPr lang="fr-FR" sz="1600" b="1" dirty="0">
                <a:solidFill>
                  <a:srgbClr val="F28E65"/>
                </a:solidFill>
              </a:rPr>
              <a:t>fiche Avenir</a:t>
            </a:r>
            <a:r>
              <a:rPr lang="fr-FR" sz="1600" dirty="0">
                <a:solidFill>
                  <a:srgbClr val="3D566E"/>
                </a:solidFill>
              </a:rPr>
              <a:t> </a:t>
            </a:r>
            <a:r>
              <a:rPr lang="fr-FR" sz="1600" dirty="0"/>
              <a:t>est renseignée par le lycée et versée au dossier de l’élève : </a:t>
            </a:r>
          </a:p>
          <a:p>
            <a:pPr marL="627063" lvl="1" indent="-169863" defTabSz="457200">
              <a:spcBef>
                <a:spcPct val="20000"/>
              </a:spcBef>
              <a:spcAft>
                <a:spcPts val="0"/>
              </a:spcAft>
              <a:buClr>
                <a:srgbClr val="FF0000"/>
              </a:buClr>
              <a:defRPr/>
            </a:pPr>
            <a:r>
              <a:rPr lang="fr-FR" sz="1600" dirty="0">
                <a:solidFill>
                  <a:srgbClr val="0C5076"/>
                </a:solidFill>
              </a:rPr>
              <a:t>les notes de l’élève : moyennes de terminale, appréciation des professeurs par discipline, positionnement </a:t>
            </a:r>
            <a:r>
              <a:rPr lang="fr-FR" sz="1600" dirty="0" smtClean="0">
                <a:solidFill>
                  <a:srgbClr val="0C5076"/>
                </a:solidFill>
              </a:rPr>
              <a:t>de l’élève dans </a:t>
            </a:r>
            <a:r>
              <a:rPr lang="fr-FR" sz="1600" dirty="0">
                <a:solidFill>
                  <a:srgbClr val="0C5076"/>
                </a:solidFill>
              </a:rPr>
              <a:t>la </a:t>
            </a:r>
            <a:r>
              <a:rPr lang="fr-FR" sz="1600" dirty="0" smtClean="0">
                <a:solidFill>
                  <a:srgbClr val="0C5076"/>
                </a:solidFill>
              </a:rPr>
              <a:t>classe/dans le groupe</a:t>
            </a:r>
            <a:endParaRPr lang="fr-FR" sz="1600" dirty="0">
              <a:solidFill>
                <a:srgbClr val="0C5076"/>
              </a:solidFill>
            </a:endParaRPr>
          </a:p>
          <a:p>
            <a:pPr marL="627063" lvl="1" indent="-169863" defTabSz="457200">
              <a:spcBef>
                <a:spcPct val="20000"/>
              </a:spcBef>
              <a:spcAft>
                <a:spcPts val="0"/>
              </a:spcAft>
              <a:buClr>
                <a:srgbClr val="FF0000"/>
              </a:buClr>
              <a:defRPr/>
            </a:pPr>
            <a:r>
              <a:rPr lang="fr-FR" sz="1600" dirty="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rgbClr val="0C5076"/>
                </a:solidFill>
              </a:rPr>
              <a:t>l’avis du chef d’établissement </a:t>
            </a:r>
            <a:r>
              <a:rPr lang="fr-FR" sz="1600" dirty="0" smtClean="0">
                <a:solidFill>
                  <a:srgbClr val="0C5076"/>
                </a:solidFill>
              </a:rPr>
              <a:t>sur la capacité à réussir, pour </a:t>
            </a:r>
            <a:r>
              <a:rPr lang="fr-FR" sz="1600" dirty="0">
                <a:solidFill>
                  <a:srgbClr val="0C5076"/>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t>La fiche Avenir est consultable par le lycéen dans son dossier </a:t>
            </a:r>
            <a:r>
              <a:rPr lang="fr-FR" sz="1600" b="1" dirty="0"/>
              <a:t>à partir du </a:t>
            </a:r>
            <a:r>
              <a:rPr lang="fr-FR" sz="1600" b="1" dirty="0" smtClean="0"/>
              <a:t>2 juin 2022</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éléments transmis aux formations du supérieur</a:t>
            </a:r>
            <a:endParaRPr lang="fr-FR" sz="1400" b="1" dirty="0">
              <a:solidFill>
                <a:schemeClr val="bg1"/>
              </a:solidFill>
            </a:endParaRP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Dispositif d’accès des bacheliers professionnels en STS </a:t>
            </a:r>
          </a:p>
        </p:txBody>
      </p:sp>
      <p:sp>
        <p:nvSpPr>
          <p:cNvPr id="3" name="Espace réservé du contenu 2"/>
          <p:cNvSpPr>
            <a:spLocks noGrp="1"/>
          </p:cNvSpPr>
          <p:nvPr>
            <p:ph sz="quarter" idx="14"/>
          </p:nvPr>
        </p:nvSpPr>
        <p:spPr>
          <a:xfrm>
            <a:off x="359997" y="1419622"/>
            <a:ext cx="8424001" cy="3168352"/>
          </a:xfrm>
        </p:spPr>
        <p:txBody>
          <a:bodyPr/>
          <a:lstStyle/>
          <a:p>
            <a:pPr>
              <a:defRPr/>
            </a:pPr>
            <a:r>
              <a:rPr lang="fr-FR" sz="1800" dirty="0"/>
              <a:t>Un dispositif expérimental </a:t>
            </a:r>
            <a:r>
              <a:rPr lang="fr-FR" sz="1800" b="1" dirty="0">
                <a:solidFill>
                  <a:srgbClr val="F28E65"/>
                </a:solidFill>
              </a:rPr>
              <a:t>au service des bacheliers professionnels pour améliorer leur accès en STS</a:t>
            </a:r>
            <a:r>
              <a:rPr lang="fr-FR" sz="1800" b="1" dirty="0"/>
              <a:t>, </a:t>
            </a:r>
            <a:r>
              <a:rPr lang="fr-FR" sz="1800" dirty="0"/>
              <a:t>filière d’enseignement supérieur dans lesquelles ils réussissent </a:t>
            </a:r>
            <a:r>
              <a:rPr lang="fr-FR" sz="1800" dirty="0" smtClean="0"/>
              <a:t>le mieux  </a:t>
            </a:r>
            <a:endParaRPr lang="fr-FR" sz="1800" dirty="0"/>
          </a:p>
          <a:p>
            <a:pPr>
              <a:defRPr/>
            </a:pPr>
            <a:endParaRPr lang="fr-FR" sz="600" dirty="0"/>
          </a:p>
          <a:p>
            <a:pPr>
              <a:defRPr/>
            </a:pPr>
            <a:r>
              <a:rPr lang="fr-FR" sz="1800" dirty="0"/>
              <a:t>Pour les élèves concernés par ce dispositif et qui demandent un BTS, </a:t>
            </a:r>
            <a:r>
              <a:rPr lang="fr-FR" sz="1800" b="1" dirty="0">
                <a:solidFill>
                  <a:srgbClr val="F28E65"/>
                </a:solidFill>
              </a:rPr>
              <a:t>le conseil de classe se prononce sur chaque spécialité de BTS demandée : l’avis favorable qui peut être attribué doit tenir compte </a:t>
            </a:r>
            <a:r>
              <a:rPr lang="fr-FR" sz="1800" dirty="0"/>
              <a:t>du profil de l’élève et des attendus de la formation d’accueil visée</a:t>
            </a:r>
          </a:p>
          <a:p>
            <a:pPr>
              <a:defRPr/>
            </a:pPr>
            <a:endParaRPr lang="fr-FR" sz="600" b="1" dirty="0">
              <a:solidFill>
                <a:srgbClr val="F28E65"/>
              </a:solidFill>
            </a:endParaRPr>
          </a:p>
          <a:p>
            <a:pPr>
              <a:defRPr/>
            </a:pPr>
            <a:r>
              <a:rPr lang="fr-FR" sz="1800" dirty="0"/>
              <a:t>Lorsque le conseil de classe donne un avis favorable sur l’orientation du candidat, </a:t>
            </a:r>
            <a:r>
              <a:rPr lang="fr-FR" sz="1800" b="1" dirty="0">
                <a:solidFill>
                  <a:srgbClr val="F28E65"/>
                </a:solidFill>
              </a:rPr>
              <a:t>le chef d’établissement  indique dans la fiche Avenir que la capacité de l’élève à réussir est  « </a:t>
            </a:r>
            <a:r>
              <a:rPr lang="fr-FR" sz="1800" b="1" u="sng" dirty="0">
                <a:solidFill>
                  <a:srgbClr val="F28E65"/>
                </a:solidFill>
              </a:rPr>
              <a:t>très satisfaisante</a:t>
            </a:r>
            <a:r>
              <a:rPr lang="fr-FR" sz="1800" b="1" dirty="0">
                <a:solidFill>
                  <a:srgbClr val="F28E65"/>
                </a:solidFill>
              </a:rPr>
              <a:t> ».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100" dirty="0" smtClean="0"/>
              <a:t>Les engagements de Parcoursup au service de votre projet </a:t>
            </a:r>
            <a:r>
              <a:rPr lang="fr-FR" sz="1800" dirty="0" smtClean="0"/>
              <a:t>(1)</a:t>
            </a:r>
            <a:endParaRPr lang="fr-FR" sz="1800" dirty="0"/>
          </a:p>
        </p:txBody>
      </p:sp>
      <p:sp>
        <p:nvSpPr>
          <p:cNvPr id="3" name="Espace réservé du contenu 2"/>
          <p:cNvSpPr>
            <a:spLocks noGrp="1"/>
          </p:cNvSpPr>
          <p:nvPr>
            <p:ph sz="quarter" idx="14"/>
          </p:nvPr>
        </p:nvSpPr>
        <p:spPr>
          <a:xfrm>
            <a:off x="179998" y="1347614"/>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L’exhaustivité : Parcoursup vous permet de découvrir toutes </a:t>
            </a:r>
            <a:r>
              <a:rPr lang="fr-FR" sz="1300" b="1" dirty="0">
                <a:solidFill>
                  <a:srgbClr val="ED7454"/>
                </a:solidFill>
              </a:rPr>
              <a:t>les formations </a:t>
            </a:r>
            <a:r>
              <a:rPr lang="fr-FR" sz="1300" b="1" dirty="0" smtClean="0">
                <a:solidFill>
                  <a:srgbClr val="ED7454"/>
                </a:solidFill>
              </a:rPr>
              <a:t>supérieures, </a:t>
            </a:r>
            <a:r>
              <a:rPr lang="fr-FR" sz="1300" b="1" dirty="0">
                <a:solidFill>
                  <a:srgbClr val="ED7454"/>
                </a:solidFill>
              </a:rPr>
              <a:t>y compris en </a:t>
            </a:r>
            <a:r>
              <a:rPr lang="fr-FR" sz="1300" b="1" dirty="0" smtClean="0">
                <a:solidFill>
                  <a:srgbClr val="ED7454"/>
                </a:solidFill>
              </a:rPr>
              <a:t>apprentissage qui sont </a:t>
            </a:r>
            <a:r>
              <a:rPr lang="fr-FR" sz="1300" b="1" dirty="0">
                <a:solidFill>
                  <a:srgbClr val="ED7454"/>
                </a:solidFill>
              </a:rPr>
              <a:t>reconnues par </a:t>
            </a:r>
            <a:r>
              <a:rPr lang="fr-FR" sz="1300" b="1" dirty="0" smtClean="0">
                <a:solidFill>
                  <a:srgbClr val="ED7454"/>
                </a:solidFill>
              </a:rPr>
              <a:t>l’Etat, c’est-à-dire contrôlées. Plus de 19 500 formations référencées</a:t>
            </a:r>
          </a:p>
          <a:p>
            <a:pPr marL="179388" defTabSz="457200">
              <a:spcBef>
                <a:spcPts val="600"/>
              </a:spcBef>
              <a:spcAft>
                <a:spcPts val="0"/>
              </a:spcAft>
              <a:buClr>
                <a:srgbClr val="FF0000"/>
              </a:buClr>
              <a:buSzPct val="100000"/>
            </a:pPr>
            <a:r>
              <a:rPr lang="fr-FR" sz="1300" dirty="0" smtClean="0"/>
              <a:t>Pour chaque formation proposée, une fiche de présentation avec des informations claires et détaillées</a:t>
            </a:r>
          </a:p>
          <a:p>
            <a:pPr marL="179388" defTabSz="457200">
              <a:spcBef>
                <a:spcPts val="600"/>
              </a:spcBef>
              <a:spcAft>
                <a:spcPts val="0"/>
              </a:spcAft>
              <a:buClr>
                <a:srgbClr val="FF0000"/>
              </a:buClr>
              <a:buSzPct val="100000"/>
            </a:pPr>
            <a:r>
              <a:rPr lang="fr-FR" sz="1300" u="sng" dirty="0" smtClean="0"/>
              <a:t>Notre objectif</a:t>
            </a:r>
            <a:r>
              <a:rPr lang="fr-FR" sz="1300" dirty="0" smtClean="0"/>
              <a:t> : vous aider à découvrir des formations, à comparer, à vous repérer et à faire vos choix</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simplicité :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smtClean="0"/>
              <a:t>Parcoursup</a:t>
            </a:r>
            <a:r>
              <a:rPr lang="fr-FR" sz="1300" dirty="0"/>
              <a:t>, </a:t>
            </a:r>
            <a:r>
              <a:rPr lang="fr-FR" sz="1300" dirty="0" smtClean="0"/>
              <a:t>c’est une procédure dématérialisée, </a:t>
            </a:r>
            <a:r>
              <a:rPr lang="fr-FR" sz="1300" dirty="0"/>
              <a:t>1 </a:t>
            </a:r>
            <a:r>
              <a:rPr lang="fr-FR" sz="1300" dirty="0" smtClean="0"/>
              <a:t>calendrier unique et lisible, </a:t>
            </a:r>
            <a:r>
              <a:rPr lang="fr-FR" sz="1300" dirty="0"/>
              <a:t>1 seul dossier </a:t>
            </a:r>
            <a:r>
              <a:rPr lang="fr-FR" sz="1300" dirty="0" smtClean="0"/>
              <a:t>à constituer</a:t>
            </a:r>
            <a:endParaRPr lang="fr-FR" sz="1300" dirty="0"/>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liberté de choix : </a:t>
            </a:r>
            <a:r>
              <a:rPr lang="fr-FR" sz="1300" b="1" dirty="0">
                <a:solidFill>
                  <a:srgbClr val="ED7454"/>
                </a:solidFill>
              </a:rPr>
              <a:t>Parcoursup vous </a:t>
            </a:r>
            <a:r>
              <a:rPr lang="fr-FR" sz="1300" b="1" dirty="0" smtClean="0">
                <a:solidFill>
                  <a:srgbClr val="ED7454"/>
                </a:solidFill>
              </a:rPr>
              <a:t>permet de choisir les formations qui vous intéressent</a:t>
            </a:r>
            <a:endParaRPr lang="fr-FR" sz="1300" b="1" dirty="0" smtClean="0"/>
          </a:p>
          <a:p>
            <a:pPr marL="179388" defTabSz="457200">
              <a:spcBef>
                <a:spcPct val="20000"/>
              </a:spcBef>
              <a:spcAft>
                <a:spcPts val="0"/>
              </a:spcAft>
              <a:buClr>
                <a:srgbClr val="FF0000"/>
              </a:buClr>
              <a:buSzPct val="100000"/>
            </a:pPr>
            <a:r>
              <a:rPr lang="fr-FR" sz="1300" dirty="0"/>
              <a:t>Vous formulez vos vœux sans </a:t>
            </a:r>
            <a:r>
              <a:rPr lang="fr-FR" sz="1300" dirty="0" smtClean="0"/>
              <a:t>avoir à les hiérarchiser</a:t>
            </a:r>
            <a:endParaRPr lang="fr-FR" sz="1300" dirty="0"/>
          </a:p>
          <a:p>
            <a:pPr marL="179388" defTabSz="457200">
              <a:spcBef>
                <a:spcPct val="20000"/>
              </a:spcBef>
              <a:spcAft>
                <a:spcPts val="0"/>
              </a:spcAft>
              <a:buClr>
                <a:srgbClr val="FF0000"/>
              </a:buClr>
              <a:buSzPct val="100000"/>
            </a:pPr>
            <a:r>
              <a:rPr lang="fr-FR" sz="1300" dirty="0"/>
              <a:t>Vous choisissez en fonction des propositions </a:t>
            </a:r>
            <a:r>
              <a:rPr lang="fr-FR" sz="1300" dirty="0" smtClean="0"/>
              <a:t>d’admission que vous recevez, à partir du 2 juin 2022</a:t>
            </a:r>
            <a:endParaRPr lang="fr-FR" sz="1300" dirty="0"/>
          </a:p>
          <a:p>
            <a:pPr marL="179388" defTabSz="457200">
              <a:spcBef>
                <a:spcPct val="20000"/>
              </a:spcBef>
              <a:spcAft>
                <a:spcPts val="0"/>
              </a:spcAft>
              <a:buClr>
                <a:srgbClr val="FF0000"/>
              </a:buClr>
              <a:buSzPct val="100000"/>
            </a:pPr>
            <a:r>
              <a:rPr lang="fr-FR" sz="1300" u="sng" dirty="0" smtClean="0"/>
              <a:t>Ce n’est pas Parcoursup qui choisit votre affectation : les responsables des formations examinent votre dossier, font des propositions auxquelles vous répondez.</a:t>
            </a:r>
            <a:r>
              <a:rPr lang="fr-FR" sz="1300" dirty="0" smtClean="0">
                <a:solidFill>
                  <a:srgbClr val="ED7454"/>
                </a:solidFill>
              </a:rPr>
              <a:t> </a:t>
            </a:r>
            <a:r>
              <a:rPr lang="fr-FR" sz="1300" b="1" dirty="0" smtClean="0">
                <a:solidFill>
                  <a:srgbClr val="ED7454"/>
                </a:solidFill>
              </a:rPr>
              <a:t>Le </a:t>
            </a:r>
            <a:r>
              <a:rPr lang="fr-FR" sz="1300" b="1" dirty="0">
                <a:solidFill>
                  <a:srgbClr val="ED7454"/>
                </a:solidFill>
              </a:rPr>
              <a:t>dernier mot </a:t>
            </a:r>
            <a:r>
              <a:rPr lang="fr-FR" sz="1300" b="1" dirty="0" smtClean="0">
                <a:solidFill>
                  <a:srgbClr val="ED7454"/>
                </a:solidFill>
              </a:rPr>
              <a:t>appartient toujours au </a:t>
            </a:r>
            <a:r>
              <a:rPr lang="fr-FR" sz="1300" b="1" dirty="0">
                <a:solidFill>
                  <a:srgbClr val="ED7454"/>
                </a:solidFill>
              </a:rPr>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5" name="Espace réservé de la date 4"/>
          <p:cNvSpPr>
            <a:spLocks noGrp="1"/>
          </p:cNvSpPr>
          <p:nvPr>
            <p:ph type="dt" sz="half" idx="10"/>
          </p:nvPr>
        </p:nvSpPr>
        <p:spPr>
          <a:xfrm>
            <a:off x="7110168" y="4872407"/>
            <a:ext cx="1170000" cy="360000"/>
          </a:xfrm>
        </p:spPr>
        <p:txBody>
          <a:bodyPr/>
          <a:lstStyle/>
          <a:p>
            <a:pPr algn="r"/>
            <a:fld id="{B2115DC2-2A10-40F3-A644-7230AB8F86F0}"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sp>
        <p:nvSpPr>
          <p:cNvPr id="7" name="Rectangle à coins arrondis 6"/>
          <p:cNvSpPr/>
          <p:nvPr/>
        </p:nvSpPr>
        <p:spPr>
          <a:xfrm>
            <a:off x="6765215" y="87587"/>
            <a:ext cx="212473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Nos 6 engagements </a:t>
            </a:r>
            <a:endParaRPr lang="fr-FR" sz="1400" b="1" dirty="0">
              <a:solidFill>
                <a:schemeClr val="bg1"/>
              </a:solidFill>
            </a:endParaRP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14"/>
          </p:nvPr>
        </p:nvSpPr>
        <p:spPr>
          <a:xfrm>
            <a:off x="360001" y="1357278"/>
            <a:ext cx="3707945" cy="3564765"/>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le projet de formation </a:t>
            </a:r>
            <a:r>
              <a:rPr lang="fr-FR" sz="1500" b="1" dirty="0" smtClean="0">
                <a:solidFill>
                  <a:srgbClr val="F28E65"/>
                </a:solidFill>
              </a:rPr>
              <a:t>motivé</a:t>
            </a:r>
          </a:p>
          <a:p>
            <a:pPr marL="177800" lvl="0" indent="-177800" defTabSz="457200">
              <a:spcBef>
                <a:spcPct val="20000"/>
              </a:spcBef>
              <a:spcAft>
                <a:spcPts val="0"/>
              </a:spcAft>
              <a:buClr>
                <a:srgbClr val="FF0000"/>
              </a:buClr>
              <a:buSzPct val="100000"/>
              <a:buFont typeface="Lucida Grande"/>
              <a:buChar char="&gt;"/>
              <a:defRPr/>
            </a:pPr>
            <a:endParaRPr lang="fr-FR" sz="800" b="1" dirty="0">
              <a:solidFill>
                <a:srgbClr val="F28E65"/>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les pièces complémentaires </a:t>
            </a:r>
            <a:r>
              <a:rPr lang="fr-FR" sz="1500" dirty="0"/>
              <a:t>demandées par certaines </a:t>
            </a:r>
            <a:r>
              <a:rPr lang="fr-FR" sz="1500" dirty="0" smtClean="0"/>
              <a:t>formations</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la rubrique « Activités et centres d’intérêt </a:t>
            </a:r>
            <a:r>
              <a:rPr lang="fr-FR" sz="1500" dirty="0"/>
              <a:t>», si elle a été renseignée</a:t>
            </a:r>
            <a:r>
              <a:rPr lang="fr-FR" sz="1500" dirty="0">
                <a:solidFill>
                  <a:srgbClr val="3D566E"/>
                </a:solidFill>
              </a:rPr>
              <a:t> </a:t>
            </a:r>
            <a:endParaRPr lang="fr-FR" sz="1500" dirty="0" smtClean="0">
              <a:solidFill>
                <a:srgbClr val="3D566E"/>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solidFill>
                <a:srgbClr val="3D566E"/>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la fiche Avenir </a:t>
            </a:r>
            <a:r>
              <a:rPr lang="fr-FR" sz="1500" dirty="0"/>
              <a:t>renseignée par le lycée</a:t>
            </a:r>
            <a:r>
              <a:rPr lang="fr-FR" sz="1500" dirty="0">
                <a:solidFill>
                  <a:srgbClr val="3D566E"/>
                </a:solidFill>
              </a:rPr>
              <a:t> </a:t>
            </a:r>
            <a:endParaRPr lang="fr-FR" sz="1500" dirty="0" smtClean="0">
              <a:solidFill>
                <a:srgbClr val="3D566E"/>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solidFill>
                <a:srgbClr val="3D566E"/>
              </a:solidFill>
            </a:endParaRPr>
          </a:p>
          <a:p>
            <a:pPr marL="177800" indent="-177800" defTabSz="457200">
              <a:spcBef>
                <a:spcPct val="20000"/>
              </a:spcBef>
              <a:spcAft>
                <a:spcPts val="0"/>
              </a:spcAft>
              <a:buClr>
                <a:srgbClr val="FF0000"/>
              </a:buClr>
              <a:buSzPct val="100000"/>
              <a:buFont typeface="Lucida Grande"/>
              <a:buChar char="&gt;"/>
              <a:defRPr/>
            </a:pPr>
            <a:r>
              <a:rPr lang="fr-FR" sz="1500" b="1" dirty="0">
                <a:solidFill>
                  <a:srgbClr val="F28E65"/>
                </a:solidFill>
              </a:rPr>
              <a:t>Des </a:t>
            </a:r>
            <a:r>
              <a:rPr lang="fr-FR" sz="1500" b="1" dirty="0" smtClean="0">
                <a:solidFill>
                  <a:srgbClr val="F28E65"/>
                </a:solidFill>
              </a:rPr>
              <a:t>informations sur votre parcours spécifique </a:t>
            </a:r>
            <a:r>
              <a:rPr lang="fr-FR" sz="1500" dirty="0"/>
              <a:t>(sections européennes, internationales ou bi-bac</a:t>
            </a:r>
            <a:r>
              <a:rPr lang="fr-FR" sz="1500" dirty="0" smtClean="0"/>
              <a:t>) ou </a:t>
            </a:r>
            <a:r>
              <a:rPr lang="fr-FR" sz="1500" b="1" dirty="0">
                <a:solidFill>
                  <a:srgbClr val="F28E65"/>
                </a:solidFill>
              </a:rPr>
              <a:t>votre</a:t>
            </a:r>
            <a:r>
              <a:rPr lang="fr-FR" sz="1500" dirty="0" smtClean="0"/>
              <a:t> </a:t>
            </a:r>
            <a:r>
              <a:rPr lang="fr-FR" sz="1500" b="1" dirty="0">
                <a:solidFill>
                  <a:srgbClr val="F28E65"/>
                </a:solidFill>
              </a:rPr>
              <a:t>participation aux cordées de la réussite </a:t>
            </a:r>
            <a:r>
              <a:rPr lang="fr-FR" sz="1500" dirty="0" smtClean="0"/>
              <a:t>(seulement si vous le souhaitez)</a:t>
            </a:r>
            <a:endParaRPr lang="fr-FR" sz="1500" dirty="0"/>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40</a:t>
            </a:fld>
            <a:endParaRPr lang="fr-FR"/>
          </a:p>
        </p:txBody>
      </p:sp>
      <p:sp>
        <p:nvSpPr>
          <p:cNvPr id="9" name="Espace réservé du texte 5"/>
          <p:cNvSpPr>
            <a:spLocks noGrp="1"/>
          </p:cNvSpPr>
          <p:nvPr>
            <p:ph type="body" sz="quarter" idx="16"/>
          </p:nvPr>
        </p:nvSpPr>
        <p:spPr>
          <a:xfrm>
            <a:off x="4194141" y="1347615"/>
            <a:ext cx="4446000" cy="2760041"/>
          </a:xfrm>
        </p:spPr>
        <p:txBody>
          <a:bodyPr/>
          <a:lstStyle/>
          <a:p>
            <a:pPr marL="177796" indent="-177796" defTabSz="457189">
              <a:spcBef>
                <a:spcPct val="20000"/>
              </a:spcBef>
              <a:spcAft>
                <a:spcPts val="0"/>
              </a:spcAft>
              <a:buClr>
                <a:srgbClr val="FF0000"/>
              </a:buClr>
              <a:buSzPct val="100000"/>
              <a:buFont typeface="Lucida Grande"/>
              <a:buChar char="&gt;"/>
              <a:defRPr/>
            </a:pPr>
            <a:r>
              <a:rPr lang="fr-FR" sz="1600" b="1" dirty="0" smtClean="0">
                <a:solidFill>
                  <a:srgbClr val="F28E65"/>
                </a:solidFill>
              </a:rPr>
              <a:t>Les </a:t>
            </a:r>
            <a:r>
              <a:rPr lang="fr-FR" sz="1600" b="1" dirty="0">
                <a:solidFill>
                  <a:srgbClr val="F28E65"/>
                </a:solidFill>
              </a:rPr>
              <a:t>b</a:t>
            </a:r>
            <a:r>
              <a:rPr lang="fr-FR" sz="1600" b="1" dirty="0" smtClean="0">
                <a:solidFill>
                  <a:srgbClr val="F28E65"/>
                </a:solidFill>
              </a:rPr>
              <a:t>ulletins </a:t>
            </a:r>
            <a:r>
              <a:rPr lang="fr-FR" sz="1600" b="1" dirty="0">
                <a:solidFill>
                  <a:srgbClr val="F28E65"/>
                </a:solidFill>
              </a:rPr>
              <a:t>scolaires et notes du baccalauréat </a:t>
            </a:r>
            <a:r>
              <a:rPr lang="fr-FR" sz="1600" b="1" dirty="0">
                <a:solidFill>
                  <a:srgbClr val="3D566E"/>
                </a:solidFill>
              </a:rPr>
              <a:t>: </a:t>
            </a:r>
          </a:p>
          <a:p>
            <a:pPr lvl="1"/>
            <a:r>
              <a:rPr lang="fr-FR" sz="1600" b="1" dirty="0">
                <a:solidFill>
                  <a:srgbClr val="3D566E"/>
                </a:solidFill>
              </a:rPr>
              <a:t>Année de première </a:t>
            </a:r>
            <a:r>
              <a:rPr lang="fr-FR" sz="1600" dirty="0">
                <a:solidFill>
                  <a:srgbClr val="3D566E"/>
                </a:solidFill>
              </a:rPr>
              <a:t>: bulletins scolaires et les notes des épreuves anticipées de français </a:t>
            </a:r>
            <a:r>
              <a:rPr lang="fr-FR" sz="1400" dirty="0">
                <a:solidFill>
                  <a:srgbClr val="3D566E"/>
                </a:solidFill>
              </a:rPr>
              <a:t>(pour les lycéens généraux et technologiques)</a:t>
            </a:r>
          </a:p>
          <a:p>
            <a:pPr lvl="1"/>
            <a:r>
              <a:rPr lang="fr-FR" sz="1600" b="1" dirty="0">
                <a:solidFill>
                  <a:srgbClr val="3D566E"/>
                </a:solidFill>
              </a:rPr>
              <a:t>Année de terminale </a:t>
            </a:r>
            <a:r>
              <a:rPr lang="fr-FR" sz="1600" dirty="0">
                <a:solidFill>
                  <a:srgbClr val="3D566E"/>
                </a:solidFill>
              </a:rPr>
              <a:t>: bulletins scolaires des 1er et 2e trimestres (ou 1</a:t>
            </a:r>
            <a:r>
              <a:rPr lang="fr-FR" sz="1600" baseline="30000" dirty="0">
                <a:solidFill>
                  <a:srgbClr val="3D566E"/>
                </a:solidFill>
              </a:rPr>
              <a:t>er</a:t>
            </a:r>
            <a:r>
              <a:rPr lang="fr-FR" sz="1600" dirty="0">
                <a:solidFill>
                  <a:srgbClr val="3D566E"/>
                </a:solidFill>
              </a:rPr>
              <a:t> semestre), notes des épreuves finales des deux enseignements de spécialité </a:t>
            </a:r>
            <a:r>
              <a:rPr lang="fr-FR" sz="1400" dirty="0" smtClean="0">
                <a:solidFill>
                  <a:srgbClr val="3D566E"/>
                </a:solidFill>
              </a:rPr>
              <a:t>(</a:t>
            </a:r>
            <a:r>
              <a:rPr lang="fr-FR" sz="1400" dirty="0">
                <a:solidFill>
                  <a:srgbClr val="3D566E"/>
                </a:solidFill>
              </a:rPr>
              <a:t>pour les lycéens généraux et technologiques)</a:t>
            </a:r>
          </a:p>
          <a:p>
            <a:pPr lvl="1"/>
            <a:endParaRPr lang="fr-FR" sz="1600" dirty="0">
              <a:solidFill>
                <a:srgbClr val="3D566E"/>
              </a:solidFill>
            </a:endParaRPr>
          </a:p>
          <a:p>
            <a:pPr defTabSz="457189">
              <a:spcBef>
                <a:spcPct val="20000"/>
              </a:spcBef>
              <a:spcAft>
                <a:spcPts val="0"/>
              </a:spcAft>
              <a:buClr>
                <a:srgbClr val="FF0000"/>
              </a:buClr>
              <a:buSzPct val="100000"/>
              <a:defRPr/>
            </a:pPr>
            <a:endParaRPr lang="fr-FR" dirty="0"/>
          </a:p>
        </p:txBody>
      </p:sp>
      <p:sp>
        <p:nvSpPr>
          <p:cNvPr id="10" name="ZoneTexte 9"/>
          <p:cNvSpPr txBox="1"/>
          <p:nvPr/>
        </p:nvSpPr>
        <p:spPr>
          <a:xfrm>
            <a:off x="4436269" y="4135502"/>
            <a:ext cx="4203872" cy="584775"/>
          </a:xfrm>
          <a:prstGeom prst="rect">
            <a:avLst/>
          </a:prstGeom>
          <a:solidFill>
            <a:srgbClr val="0C5076"/>
          </a:solidFill>
        </p:spPr>
        <p:txBody>
          <a:bodyPr wrap="square" rtlCol="0">
            <a:spAutoFit/>
          </a:bodyPr>
          <a:lstStyle/>
          <a:p>
            <a:pPr lvl="0" algn="ctr"/>
            <a:r>
              <a:rPr lang="fr-FR" sz="1600" b="1" dirty="0" smtClean="0">
                <a:solidFill>
                  <a:schemeClr val="bg1"/>
                </a:solidFill>
              </a:rPr>
              <a:t>Nouveauté 2022 : vos résultats au </a:t>
            </a:r>
            <a:r>
              <a:rPr lang="fr-FR" sz="1600" b="1" dirty="0">
                <a:solidFill>
                  <a:schemeClr val="bg1"/>
                </a:solidFill>
              </a:rPr>
              <a:t>baccalauréat mieux </a:t>
            </a:r>
            <a:r>
              <a:rPr lang="fr-FR" sz="1600" b="1" dirty="0" smtClean="0">
                <a:solidFill>
                  <a:schemeClr val="bg1"/>
                </a:solidFill>
              </a:rPr>
              <a:t>pris en compte </a:t>
            </a:r>
            <a:endParaRPr lang="fr-FR" sz="1600" b="1" dirty="0">
              <a:solidFill>
                <a:schemeClr val="bg1"/>
              </a:solidFill>
            </a:endParaRPr>
          </a:p>
        </p:txBody>
      </p:sp>
      <p:sp>
        <p:nvSpPr>
          <p:cNvPr id="11" name="Rectangle à coins arrondis 10"/>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Les éléments transmis aux formations du supérieur</a:t>
            </a:r>
            <a:endParaRPr lang="fr-FR" sz="1400" b="1" dirty="0">
              <a:solidFill>
                <a:schemeClr val="bg1"/>
              </a:solidFill>
            </a:endParaRPr>
          </a:p>
        </p:txBody>
      </p:sp>
    </p:spTree>
    <p:extLst>
      <p:ext uri="{BB962C8B-B14F-4D97-AF65-F5344CB8AC3E}">
        <p14:creationId xmlns:p14="http://schemas.microsoft.com/office/powerpoint/2010/main" val="339669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20/01/2022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41</a:t>
            </a:fld>
            <a:endParaRPr lang="fr-FR"/>
          </a:p>
        </p:txBody>
      </p:sp>
      <p:pic>
        <p:nvPicPr>
          <p:cNvPr id="2" name="Image 1"/>
          <p:cNvPicPr>
            <a:picLocks noChangeAspect="1"/>
          </p:cNvPicPr>
          <p:nvPr/>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a:t/>
            </a:r>
            <a:br>
              <a:rPr lang="fr-FR" sz="2800"/>
            </a:br>
            <a:r>
              <a:rPr lang="fr-FR" sz="2800"/>
              <a:t>L’examen des vœux par les formations</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20/01/2022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42</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200" dirty="0" smtClean="0"/>
              <a:t>L’examen et l’évaluation des dossiers</a:t>
            </a:r>
            <a:endParaRPr lang="fr-FR" sz="2200" dirty="0"/>
          </a:p>
        </p:txBody>
      </p:sp>
      <p:sp>
        <p:nvSpPr>
          <p:cNvPr id="3" name="Espace réservé du contenu 2"/>
          <p:cNvSpPr>
            <a:spLocks noGrp="1"/>
          </p:cNvSpPr>
          <p:nvPr>
            <p:ph sz="quarter" idx="14"/>
          </p:nvPr>
        </p:nvSpPr>
        <p:spPr>
          <a:xfrm>
            <a:off x="360001" y="1419621"/>
            <a:ext cx="8405056" cy="3288109"/>
          </a:xfrm>
        </p:spPr>
        <p:txBody>
          <a:bodyPr/>
          <a:lstStyle/>
          <a:p>
            <a:r>
              <a:rPr lang="fr-FR" sz="1600" b="1" dirty="0">
                <a:solidFill>
                  <a:srgbClr val="EC130E"/>
                </a:solidFill>
              </a:rPr>
              <a:t>&gt;</a:t>
            </a:r>
            <a:r>
              <a:rPr lang="fr-FR" sz="1600" dirty="0"/>
              <a:t> </a:t>
            </a:r>
            <a:r>
              <a:rPr lang="fr-FR" sz="1600" b="1" dirty="0">
                <a:solidFill>
                  <a:srgbClr val="F28E65"/>
                </a:solidFill>
              </a:rPr>
              <a:t>Rappel</a:t>
            </a:r>
            <a:r>
              <a:rPr lang="fr-FR" sz="1600" dirty="0" smtClean="0"/>
              <a:t> : </a:t>
            </a:r>
            <a:r>
              <a:rPr lang="fr-FR" sz="1600" b="1" dirty="0" smtClean="0"/>
              <a:t>ce </a:t>
            </a:r>
            <a:r>
              <a:rPr lang="fr-FR" sz="1600" b="1" dirty="0"/>
              <a:t>n’est pas </a:t>
            </a:r>
            <a:r>
              <a:rPr lang="fr-FR" sz="1600" b="1" dirty="0" smtClean="0"/>
              <a:t>l’algorithme de Parcoursup </a:t>
            </a:r>
            <a:r>
              <a:rPr lang="fr-FR" sz="1600" b="1" dirty="0"/>
              <a:t>qui </a:t>
            </a:r>
            <a:r>
              <a:rPr lang="fr-FR" sz="1600" b="1" dirty="0" smtClean="0"/>
              <a:t>examine les dossiers, ce n’est pas non plus Parcoursup qui choisit </a:t>
            </a:r>
            <a:r>
              <a:rPr lang="fr-FR" sz="1600" b="1" dirty="0"/>
              <a:t>votre </a:t>
            </a:r>
            <a:r>
              <a:rPr lang="fr-FR" sz="1600" b="1" dirty="0" smtClean="0"/>
              <a:t>affectation</a:t>
            </a:r>
            <a:endParaRPr lang="fr-FR" sz="1600" b="1" dirty="0">
              <a:solidFill>
                <a:srgbClr val="F28E65"/>
              </a:solidFill>
            </a:endParaRPr>
          </a:p>
          <a:p>
            <a:pPr marL="285750" indent="-285750">
              <a:buFont typeface="Wingdings" panose="05000000000000000000" pitchFamily="2" charset="2"/>
              <a:buChar char="Ø"/>
            </a:pPr>
            <a:r>
              <a:rPr lang="fr-FR" sz="1600" dirty="0" smtClean="0"/>
              <a:t>Au </a:t>
            </a:r>
            <a:r>
              <a:rPr lang="fr-FR" sz="1600" dirty="0"/>
              <a:t>sein de chaque formation, </a:t>
            </a:r>
            <a:r>
              <a:rPr lang="fr-FR" sz="1600" b="1" dirty="0">
                <a:solidFill>
                  <a:srgbClr val="F28E65"/>
                </a:solidFill>
              </a:rPr>
              <a:t>une commission d’examen des </a:t>
            </a:r>
            <a:r>
              <a:rPr lang="fr-FR" sz="1600" b="1" dirty="0" smtClean="0">
                <a:solidFill>
                  <a:srgbClr val="F28E65"/>
                </a:solidFill>
              </a:rPr>
              <a:t>vœux est constituée </a:t>
            </a:r>
            <a:r>
              <a:rPr lang="fr-FR" sz="1600" dirty="0"/>
              <a:t>(référent pédagogique et professeurs</a:t>
            </a:r>
            <a:r>
              <a:rPr lang="fr-FR" sz="1600" dirty="0" smtClean="0"/>
              <a:t>). Elle est chargée </a:t>
            </a:r>
            <a:r>
              <a:rPr lang="fr-FR" sz="1600" dirty="0"/>
              <a:t>de </a:t>
            </a:r>
            <a:r>
              <a:rPr lang="fr-FR" sz="1600" b="1" dirty="0">
                <a:solidFill>
                  <a:srgbClr val="F28E65"/>
                </a:solidFill>
              </a:rPr>
              <a:t>définir les </a:t>
            </a:r>
            <a:r>
              <a:rPr lang="fr-FR" sz="1600" b="1" dirty="0" smtClean="0">
                <a:solidFill>
                  <a:srgbClr val="F28E65"/>
                </a:solidFill>
              </a:rPr>
              <a:t>critères d’examen </a:t>
            </a:r>
            <a:r>
              <a:rPr lang="fr-FR" sz="1600" b="1" dirty="0">
                <a:solidFill>
                  <a:srgbClr val="F28E65"/>
                </a:solidFill>
              </a:rPr>
              <a:t>des candidatures et </a:t>
            </a:r>
            <a:r>
              <a:rPr lang="fr-FR" sz="1600" b="1" dirty="0" smtClean="0">
                <a:solidFill>
                  <a:srgbClr val="F28E65"/>
                </a:solidFill>
              </a:rPr>
              <a:t>d’évaluer </a:t>
            </a:r>
            <a:r>
              <a:rPr lang="fr-FR" sz="1600" b="1" dirty="0">
                <a:solidFill>
                  <a:srgbClr val="F28E65"/>
                </a:solidFill>
              </a:rPr>
              <a:t>les candidatures </a:t>
            </a:r>
            <a:r>
              <a:rPr lang="fr-FR" sz="1600" b="1" dirty="0" smtClean="0">
                <a:solidFill>
                  <a:srgbClr val="F28E65"/>
                </a:solidFill>
              </a:rPr>
              <a:t>puis de les classer</a:t>
            </a:r>
          </a:p>
          <a:p>
            <a:pPr marL="285750" indent="-285750">
              <a:buFont typeface="Wingdings" panose="05000000000000000000" pitchFamily="2" charset="2"/>
              <a:buChar char="Ø"/>
            </a:pPr>
            <a:r>
              <a:rPr lang="fr-FR" sz="1600" dirty="0"/>
              <a:t>Certaines formations organisent des épreuves écrites et/ou orales de sélection</a:t>
            </a:r>
          </a:p>
          <a:p>
            <a:pPr marL="179388" defTabSz="457200">
              <a:spcBef>
                <a:spcPct val="20000"/>
              </a:spcBef>
              <a:spcAft>
                <a:spcPts val="0"/>
              </a:spcAft>
              <a:buClr>
                <a:srgbClr val="FF0000"/>
              </a:buClr>
              <a:buSzPct val="100000"/>
            </a:pPr>
            <a:r>
              <a:rPr lang="fr-FR" sz="1400" b="1" dirty="0" smtClean="0">
                <a:solidFill>
                  <a:srgbClr val="ED7454"/>
                </a:solidFill>
              </a:rPr>
              <a:t>Rappel</a:t>
            </a:r>
            <a:r>
              <a:rPr lang="fr-FR" sz="1400" b="1" dirty="0" smtClean="0"/>
              <a:t> : </a:t>
            </a:r>
            <a:r>
              <a:rPr lang="fr-FR" sz="1400" dirty="0" smtClean="0"/>
              <a:t>Toutes </a:t>
            </a:r>
            <a:r>
              <a:rPr lang="fr-FR" sz="1400" dirty="0"/>
              <a:t>les formations publient sur Parcoursup leurs critères </a:t>
            </a:r>
            <a:r>
              <a:rPr lang="fr-FR" sz="1400" dirty="0" smtClean="0"/>
              <a:t>généraux d’examen</a:t>
            </a:r>
            <a:r>
              <a:rPr lang="fr-FR" sz="1400" dirty="0"/>
              <a:t>, c’est-à-dire ce que les enseignants réunis en commission d’examen des vœux </a:t>
            </a:r>
            <a:r>
              <a:rPr lang="fr-FR" sz="1400" dirty="0" smtClean="0"/>
              <a:t>prendront </a:t>
            </a:r>
            <a:r>
              <a:rPr lang="fr-FR" sz="1400" dirty="0"/>
              <a:t>en compte pour examiner les candidatures. </a:t>
            </a:r>
            <a:endParaRPr lang="fr-FR" sz="1400" dirty="0" smtClean="0"/>
          </a:p>
          <a:p>
            <a:pPr marL="179388" defTabSz="457200">
              <a:spcBef>
                <a:spcPct val="20000"/>
              </a:spcBef>
              <a:spcAft>
                <a:spcPts val="0"/>
              </a:spcAft>
              <a:buClr>
                <a:srgbClr val="FF0000"/>
              </a:buClr>
              <a:buSzPct val="100000"/>
            </a:pPr>
            <a:r>
              <a:rPr lang="fr-FR" sz="1400" dirty="0" smtClean="0"/>
              <a:t>Vous </a:t>
            </a:r>
            <a:r>
              <a:rPr lang="fr-FR" sz="1400" dirty="0"/>
              <a:t>pouvez </a:t>
            </a:r>
            <a:r>
              <a:rPr lang="fr-FR" sz="1400" dirty="0" smtClean="0"/>
              <a:t>à tout moment consulter </a:t>
            </a:r>
            <a:r>
              <a:rPr lang="fr-FR" sz="1400" dirty="0"/>
              <a:t>les critères utilisés en 2021 directement sur chaque fiche de formation</a:t>
            </a:r>
          </a:p>
          <a:p>
            <a:pPr marL="179388" defTabSz="457200">
              <a:spcBef>
                <a:spcPct val="20000"/>
              </a:spcBef>
              <a:spcAft>
                <a:spcPts val="0"/>
              </a:spcAft>
              <a:buClr>
                <a:srgbClr val="FF0000"/>
              </a:buClr>
              <a:buSzPct val="100000"/>
            </a:pPr>
            <a:r>
              <a:rPr lang="fr-FR" sz="1400" dirty="0"/>
              <a:t>Parcoursup vous garantit la possibilité de demander à la formation dans laquelle vous n’avez pas été admis les motifs de la décision </a:t>
            </a:r>
            <a:r>
              <a:rPr lang="fr-FR" sz="1400" dirty="0" smtClean="0"/>
              <a:t>prise. </a:t>
            </a:r>
            <a:endParaRPr lang="fr-FR" sz="14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42847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59999" y="1278732"/>
            <a:ext cx="8563484" cy="1050132"/>
          </a:xfrm>
        </p:spPr>
        <p:txBody>
          <a:bodyPr/>
          <a:lstStyle/>
          <a:p>
            <a:r>
              <a:rPr lang="fr-FR" sz="1400" b="1" dirty="0" smtClean="0">
                <a:solidFill>
                  <a:srgbClr val="EC130E"/>
                </a:solidFill>
              </a:rPr>
              <a:t>&gt;</a:t>
            </a:r>
            <a:r>
              <a:rPr lang="fr-FR" sz="1400" dirty="0" smtClean="0">
                <a:solidFill>
                  <a:srgbClr val="EC130E"/>
                </a:solidFill>
              </a:rPr>
              <a:t> </a:t>
            </a:r>
            <a:r>
              <a:rPr lang="fr-FR" sz="1400" b="1" dirty="0">
                <a:solidFill>
                  <a:srgbClr val="F28E65"/>
                </a:solidFill>
              </a:rPr>
              <a:t>Une priorité accordée aux lycéens </a:t>
            </a:r>
            <a:r>
              <a:rPr lang="fr-FR" sz="1400" b="1" dirty="0" smtClean="0">
                <a:solidFill>
                  <a:srgbClr val="F28E65"/>
                </a:solidFill>
              </a:rPr>
              <a:t>boursiers </a:t>
            </a:r>
            <a:r>
              <a:rPr lang="fr-FR" sz="1400" dirty="0" smtClean="0"/>
              <a:t>dans </a:t>
            </a:r>
            <a:r>
              <a:rPr lang="fr-FR" sz="1400" dirty="0"/>
              <a:t>chaque formation, </a:t>
            </a:r>
            <a:r>
              <a:rPr lang="fr-FR" sz="1400" dirty="0" smtClean="0"/>
              <a:t>y compris les plus sélectives </a:t>
            </a:r>
          </a:p>
          <a:p>
            <a:r>
              <a:rPr lang="fr-FR" sz="1400" b="1" dirty="0">
                <a:solidFill>
                  <a:srgbClr val="EC130E"/>
                </a:solidFill>
              </a:rPr>
              <a:t>&gt; </a:t>
            </a:r>
            <a:r>
              <a:rPr lang="fr-FR" sz="1400" dirty="0" smtClean="0"/>
              <a:t>Une </a:t>
            </a:r>
            <a:r>
              <a:rPr lang="fr-FR" sz="1400" b="1" dirty="0" smtClean="0">
                <a:solidFill>
                  <a:srgbClr val="F28E65"/>
                </a:solidFill>
              </a:rPr>
              <a:t>aide financière de 500 € aux lycéens boursiers </a:t>
            </a:r>
            <a:r>
              <a:rPr lang="fr-FR" sz="1400" dirty="0"/>
              <a:t>qui s’inscrivent dans une formation </a:t>
            </a:r>
            <a:r>
              <a:rPr lang="fr-FR" sz="1400" dirty="0" smtClean="0"/>
              <a:t>située en </a:t>
            </a:r>
            <a:r>
              <a:rPr lang="fr-FR" sz="1400" dirty="0"/>
              <a:t>dehors de leur académie </a:t>
            </a:r>
            <a:r>
              <a:rPr lang="fr-FR" sz="1400" dirty="0" smtClean="0"/>
              <a:t>de résidence </a:t>
            </a:r>
          </a:p>
        </p:txBody>
      </p:sp>
      <p:sp>
        <p:nvSpPr>
          <p:cNvPr id="5" name="Espace réservé de la date 4"/>
          <p:cNvSpPr>
            <a:spLocks noGrp="1"/>
          </p:cNvSpPr>
          <p:nvPr>
            <p:ph type="dt" sz="half" idx="10"/>
          </p:nvPr>
        </p:nvSpPr>
        <p:spPr/>
        <p:txBody>
          <a:bodyPr/>
          <a:lstStyle/>
          <a:p>
            <a:pPr algn="r"/>
            <a:fld id="{06D85021-4B0F-4284-B7FE-CBAC1AD5F74C}" type="datetime1">
              <a:rPr lang="fr-FR" cap="all" smtClean="0"/>
              <a:t>20/01/2022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dirty="0"/>
          </a:p>
        </p:txBody>
      </p:sp>
      <p:sp>
        <p:nvSpPr>
          <p:cNvPr id="8" name="Rectangle à coins arrondis 7"/>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Une politique volontariste d’égalité des chances</a:t>
            </a:r>
            <a:endParaRPr lang="fr-FR" b="1" dirty="0">
              <a:solidFill>
                <a:schemeClr val="bg1"/>
              </a:solidFill>
            </a:endParaRP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337351"/>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t>Une prise en compte de la participation aux cordées de la réussite</a:t>
            </a:r>
            <a:endParaRPr lang="fr-FR" sz="1800" dirty="0"/>
          </a:p>
        </p:txBody>
      </p:sp>
      <p:sp>
        <p:nvSpPr>
          <p:cNvPr id="11" name="Espace réservé du contenu 2"/>
          <p:cNvSpPr txBox="1">
            <a:spLocks/>
          </p:cNvSpPr>
          <p:nvPr/>
        </p:nvSpPr>
        <p:spPr bwMode="gray">
          <a:xfrm>
            <a:off x="359999" y="2716082"/>
            <a:ext cx="8563484" cy="64770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smtClean="0">
                <a:solidFill>
                  <a:srgbClr val="EC130E"/>
                </a:solidFill>
              </a:rPr>
              <a:t>&gt;</a:t>
            </a:r>
            <a:r>
              <a:rPr lang="fr-FR" sz="1400" dirty="0" smtClean="0">
                <a:solidFill>
                  <a:srgbClr val="EC130E"/>
                </a:solidFill>
              </a:rPr>
              <a:t> </a:t>
            </a:r>
            <a:r>
              <a:rPr lang="fr-FR" sz="1400" dirty="0"/>
              <a:t>L</a:t>
            </a:r>
            <a:r>
              <a:rPr lang="fr-FR" sz="1400" dirty="0" smtClean="0"/>
              <a:t>’information sur la </a:t>
            </a:r>
            <a:r>
              <a:rPr lang="fr-FR" sz="1400" b="1" dirty="0">
                <a:solidFill>
                  <a:srgbClr val="F28E65"/>
                </a:solidFill>
              </a:rPr>
              <a:t>participation aux cordées de la réussite </a:t>
            </a:r>
            <a:r>
              <a:rPr lang="fr-FR" sz="1400" dirty="0" smtClean="0"/>
              <a:t>est remontée par les proviseurs</a:t>
            </a:r>
          </a:p>
          <a:p>
            <a:r>
              <a:rPr lang="fr-FR" sz="1400" b="1" dirty="0" smtClean="0">
                <a:solidFill>
                  <a:srgbClr val="EC130E"/>
                </a:solidFill>
              </a:rPr>
              <a:t>&gt; </a:t>
            </a:r>
            <a:r>
              <a:rPr lang="fr-FR" sz="1400" dirty="0" smtClean="0"/>
              <a:t>Le </a:t>
            </a:r>
            <a:r>
              <a:rPr lang="fr-FR" sz="1400" b="1" dirty="0" smtClean="0">
                <a:solidFill>
                  <a:srgbClr val="ED7454"/>
                </a:solidFill>
              </a:rPr>
              <a:t>lycéen décide </a:t>
            </a:r>
            <a:r>
              <a:rPr lang="fr-FR" sz="1400" dirty="0" smtClean="0"/>
              <a:t>s’il souhaite que cette information soit portée à la connaissance des formations du sup’</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t>Des places priorisées pour les lycéens pro. et techno. dans les formations dans lesquelles ils réussissent le mieux </a:t>
            </a:r>
            <a:endParaRPr lang="fr-FR" sz="1800" dirty="0"/>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solidFill>
                  <a:srgbClr val="0C5076"/>
                </a:solidFill>
              </a:rPr>
              <a:t>Un nombre de </a:t>
            </a:r>
            <a:r>
              <a:rPr lang="fr-FR" sz="1400" b="1" dirty="0">
                <a:solidFill>
                  <a:srgbClr val="F28E65"/>
                </a:solidFill>
              </a:rPr>
              <a:t>places en BTS est priorisé pour les bacheliers professionnels</a:t>
            </a:r>
            <a:endParaRPr lang="fr-FR" sz="1400" dirty="0"/>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solidFill>
                  <a:srgbClr val="0C5076"/>
                </a:solidFill>
              </a:rPr>
              <a:t>Un nombre de </a:t>
            </a:r>
            <a:r>
              <a:rPr lang="fr-FR" sz="1400" b="1" dirty="0">
                <a:solidFill>
                  <a:srgbClr val="F28E65"/>
                </a:solidFill>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20/01/2022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45</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4075063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du </a:t>
            </a:r>
            <a:r>
              <a:rPr lang="fr-FR" sz="2400" dirty="0" smtClean="0"/>
              <a:t>2 juin </a:t>
            </a:r>
            <a:r>
              <a:rPr lang="fr-FR" sz="2400" dirty="0"/>
              <a:t>au </a:t>
            </a:r>
            <a:r>
              <a:rPr lang="fr-FR" sz="2400" dirty="0" smtClean="0"/>
              <a:t>15 </a:t>
            </a:r>
            <a:r>
              <a:rPr lang="fr-FR" sz="2400" dirty="0"/>
              <a:t>juillet </a:t>
            </a:r>
            <a:r>
              <a:rPr lang="fr-FR" sz="2400" dirty="0" smtClean="0"/>
              <a:t>2022 </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t>Avant le démarrage de la phase de la phase d’admission, repensez à vos vœux, à </a:t>
            </a:r>
            <a:r>
              <a:rPr lang="fr-FR" sz="1400" dirty="0" smtClean="0"/>
              <a:t>ceux </a:t>
            </a:r>
            <a:r>
              <a:rPr lang="fr-FR" sz="1400" dirty="0"/>
              <a:t>qui </a:t>
            </a:r>
            <a:r>
              <a:rPr lang="fr-FR" sz="1400" dirty="0" smtClean="0"/>
              <a:t>vous intéressent </a:t>
            </a:r>
            <a:r>
              <a:rPr lang="fr-FR" sz="1400" dirty="0"/>
              <a:t>vraiment car </a:t>
            </a:r>
            <a:r>
              <a:rPr lang="fr-FR" sz="1400" b="1" dirty="0">
                <a:solidFill>
                  <a:srgbClr val="ED7454"/>
                </a:solidFill>
              </a:rPr>
              <a:t>il faudra faire un choix</a:t>
            </a: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t>Les </a:t>
            </a:r>
            <a:r>
              <a:rPr lang="fr-FR" sz="1400" dirty="0"/>
              <a:t>candidats consultent </a:t>
            </a:r>
            <a:r>
              <a:rPr lang="fr-FR" sz="1400" b="1" dirty="0">
                <a:solidFill>
                  <a:srgbClr val="ED7454"/>
                </a:solidFill>
              </a:rPr>
              <a:t>les réponses des formations le </a:t>
            </a:r>
            <a:r>
              <a:rPr lang="fr-FR" sz="1400" b="1" dirty="0" smtClean="0">
                <a:solidFill>
                  <a:srgbClr val="ED7454"/>
                </a:solidFill>
              </a:rPr>
              <a:t>2 juin 2022</a:t>
            </a:r>
            <a:endParaRPr lang="fr-FR" sz="1400" b="1" dirty="0">
              <a:solidFill>
                <a:srgbClr val="ED7454"/>
              </a:solidFill>
            </a:endParaRP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rgbClr val="ED7454"/>
                </a:solidFill>
              </a:rPr>
              <a:t>Ils reçoivent les propositions d’admission au fur et à mesure et en continu </a:t>
            </a:r>
            <a:r>
              <a:rPr lang="fr-FR" sz="1400" b="1" dirty="0">
                <a:solidFill>
                  <a:srgbClr val="3D566E"/>
                </a:solidFill>
              </a:rPr>
              <a:t>: </a:t>
            </a:r>
            <a:r>
              <a:rPr lang="fr-FR" sz="1400" dirty="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t>Les candidats doivent </a:t>
            </a:r>
            <a:r>
              <a:rPr lang="fr-FR" sz="1400" dirty="0"/>
              <a:t>obligatoirement répondre à chaque proposition d’admission reçue </a:t>
            </a:r>
            <a:r>
              <a:rPr lang="fr-FR" sz="1400" b="1" dirty="0">
                <a:solidFill>
                  <a:srgbClr val="ED7454"/>
                </a:solidFill>
              </a:rPr>
              <a:t>avant la date limite indiquée dans leur dossier. </a:t>
            </a:r>
            <a:r>
              <a:rPr lang="fr-FR" sz="1400" dirty="0"/>
              <a:t>En l’absence de réponse, la proposition est </a:t>
            </a:r>
            <a:r>
              <a:rPr lang="fr-FR" sz="1400" dirty="0" smtClean="0"/>
              <a:t>retirée.</a:t>
            </a:r>
            <a:endParaRPr lang="fr-FR" sz="1400" dirty="0"/>
          </a:p>
          <a:p>
            <a:pPr lvl="0" defTabSz="457200">
              <a:spcAft>
                <a:spcPts val="0"/>
              </a:spcAft>
              <a:buClr>
                <a:srgbClr val="FF0000"/>
              </a:buClr>
              <a:buSzPct val="100000"/>
            </a:pPr>
            <a:endParaRPr lang="fr-FR" sz="1400" b="1" dirty="0">
              <a:solidFill>
                <a:srgbClr val="F28E65"/>
              </a:solidFill>
              <a:cs typeface="Arial"/>
            </a:endParaRPr>
          </a:p>
          <a:p>
            <a:pPr marL="177800" indent="-177800" defTabSz="457200">
              <a:spcAft>
                <a:spcPts val="0"/>
              </a:spcAft>
              <a:buClr>
                <a:srgbClr val="FF0000"/>
              </a:buClr>
              <a:buSzPct val="100000"/>
              <a:buFont typeface="Lucida Grande"/>
              <a:buChar char="&gt;"/>
            </a:pPr>
            <a:r>
              <a:rPr lang="fr-FR" sz="1400" dirty="0"/>
              <a:t>Parcoursup </a:t>
            </a:r>
            <a:r>
              <a:rPr lang="fr-FR" sz="1400" dirty="0" smtClean="0"/>
              <a:t>permet aux candidats de </a:t>
            </a:r>
            <a:r>
              <a:rPr lang="fr-FR" sz="1400" dirty="0"/>
              <a:t>changer d’avis au fur et à mesure des propositions </a:t>
            </a:r>
            <a:r>
              <a:rPr lang="fr-FR" sz="1400" dirty="0" smtClean="0"/>
              <a:t>reçues. </a:t>
            </a:r>
            <a:r>
              <a:rPr lang="fr-FR" sz="1400" b="1" dirty="0" smtClean="0">
                <a:solidFill>
                  <a:srgbClr val="ED7454"/>
                </a:solidFill>
              </a:rPr>
              <a:t>Pour les aider un choix, les candidats ayant des vœux en attente peuvent </a:t>
            </a:r>
            <a:r>
              <a:rPr lang="fr-FR" sz="1400" b="1" dirty="0">
                <a:solidFill>
                  <a:srgbClr val="ED7454"/>
                </a:solidFill>
              </a:rPr>
              <a:t>suivre </a:t>
            </a:r>
            <a:r>
              <a:rPr lang="fr-FR" sz="1400" b="1" dirty="0" smtClean="0">
                <a:solidFill>
                  <a:srgbClr val="ED7454"/>
                </a:solidFill>
              </a:rPr>
              <a:t>la </a:t>
            </a:r>
            <a:r>
              <a:rPr lang="fr-FR" sz="1400" b="1" dirty="0">
                <a:solidFill>
                  <a:srgbClr val="ED7454"/>
                </a:solidFill>
              </a:rPr>
              <a:t>situation qui évolue en fonction des places </a:t>
            </a:r>
            <a:r>
              <a:rPr lang="fr-FR" sz="1400" b="1" dirty="0" smtClean="0">
                <a:solidFill>
                  <a:srgbClr val="ED7454"/>
                </a:solidFill>
              </a:rPr>
              <a:t>libérées</a:t>
            </a:r>
            <a:r>
              <a:rPr lang="fr-FR" sz="1400" dirty="0" smtClean="0">
                <a:solidFill>
                  <a:srgbClr val="3D566E"/>
                </a:solidFill>
              </a:rPr>
              <a:t>. D</a:t>
            </a:r>
            <a:r>
              <a:rPr lang="fr-FR" sz="1400" dirty="0" smtClean="0"/>
              <a:t>es </a:t>
            </a:r>
            <a:r>
              <a:rPr lang="fr-FR" sz="1400" dirty="0"/>
              <a:t>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sp>
        <p:nvSpPr>
          <p:cNvPr id="7" name="Rectangle à coins arrondis 6"/>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La phase de choix</a:t>
            </a:r>
            <a:endParaRPr lang="fr-FR" b="1" dirty="0">
              <a:solidFill>
                <a:schemeClr val="bg1"/>
              </a:solidFill>
            </a:endParaRPr>
          </a:p>
        </p:txBody>
      </p:sp>
    </p:spTree>
    <p:extLst>
      <p:ext uri="{BB962C8B-B14F-4D97-AF65-F5344CB8AC3E}">
        <p14:creationId xmlns:p14="http://schemas.microsoft.com/office/powerpoint/2010/main" val="322137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20/01/2022</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48</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48</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rgbClr val="0C5076"/>
                </a:solidFill>
                <a:latin typeface="Calibri"/>
              </a:rPr>
              <a:t>Formation non sélective (licences, </a:t>
            </a:r>
            <a:r>
              <a:rPr lang="fr-FR" sz="1400" b="1" dirty="0" smtClean="0">
                <a:solidFill>
                  <a:srgbClr val="0C5076"/>
                </a:solidFill>
                <a:latin typeface="Calibri"/>
              </a:rPr>
              <a:t>PPPE, PASS</a:t>
            </a:r>
            <a:r>
              <a:rPr lang="fr-FR" sz="1400" b="1" dirty="0">
                <a:solidFill>
                  <a:srgbClr val="0C5076"/>
                </a:solidFill>
                <a:latin typeface="Calibri"/>
              </a:rPr>
              <a:t>) </a:t>
            </a:r>
            <a:endParaRPr lang="fr-FR" sz="1800" b="1" dirty="0">
              <a:solidFill>
                <a:srgbClr val="0C5076"/>
              </a:solidFill>
              <a:latin typeface="Calibri"/>
            </a:endParaRPr>
          </a:p>
          <a:p>
            <a:endParaRPr lang="fr-FR" sz="1800" dirty="0">
              <a:latin typeface="Calibri"/>
            </a:endParaRPr>
          </a:p>
          <a:p>
            <a:endParaRPr lang="fr-FR" sz="1800" dirty="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a:t>
            </a:r>
            <a:r>
              <a:rPr lang="fr-FR" sz="2400" dirty="0" smtClean="0"/>
              <a:t>et les choix des candidats</a:t>
            </a:r>
            <a:r>
              <a:rPr lang="fr-FR" sz="2400" dirty="0"/>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dirty="0">
                <a:ln>
                  <a:noFill/>
                </a:ln>
                <a:solidFill>
                  <a:srgbClr val="0C5076"/>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par notification sur l’application Parcoursup </a:t>
            </a:r>
            <a:r>
              <a:rPr kumimoji="0" lang="fr-FR" sz="1600" b="0" i="0" u="none" strike="noStrike" kern="1200" cap="none" spc="0" normalizeH="0" baseline="0" noProof="0" dirty="0">
                <a:ln>
                  <a:noFill/>
                </a:ln>
                <a:solidFill>
                  <a:srgbClr val="0C5076"/>
                </a:solidFill>
                <a:effectLst/>
                <a:uLnTx/>
                <a:uFillTx/>
                <a:ea typeface="+mn-ea"/>
                <a:cs typeface="+mn-cs"/>
              </a:rPr>
              <a:t>(application</a:t>
            </a:r>
            <a:r>
              <a:rPr kumimoji="0" lang="fr-FR" sz="1600" b="0" i="0" u="none" strike="noStrike" kern="1200" cap="none" spc="0" normalizeH="0" noProof="0" dirty="0">
                <a:ln>
                  <a:noFill/>
                </a:ln>
                <a:solidFill>
                  <a:srgbClr val="0C5076"/>
                </a:solidFill>
                <a:effectLst/>
                <a:uLnTx/>
                <a:uFillTx/>
                <a:ea typeface="+mn-ea"/>
                <a:cs typeface="+mn-cs"/>
              </a:rPr>
              <a:t> </a:t>
            </a:r>
            <a:r>
              <a:rPr kumimoji="0" lang="fr-FR" sz="1600" b="0" i="0" u="none" strike="noStrike" kern="1200" cap="none" spc="0" normalizeH="0" baseline="0" noProof="0" dirty="0">
                <a:ln>
                  <a:noFill/>
                </a:ln>
                <a:solidFill>
                  <a:srgbClr val="0C5076"/>
                </a:solidFill>
                <a:effectLst/>
                <a:uLnTx/>
                <a:uFillTx/>
                <a:ea typeface="+mn-ea"/>
                <a:cs typeface="+mn-cs"/>
              </a:rPr>
              <a:t>téléchargeable à partir du </a:t>
            </a:r>
            <a:r>
              <a:rPr kumimoji="0" lang="fr-FR" sz="1600" b="0" i="0" u="none" strike="noStrike" kern="1200" cap="none" spc="0" normalizeH="0" baseline="0" noProof="0" dirty="0" smtClean="0">
                <a:ln>
                  <a:noFill/>
                </a:ln>
                <a:solidFill>
                  <a:srgbClr val="0C5076"/>
                </a:solidFill>
                <a:effectLst/>
                <a:uLnTx/>
                <a:uFillTx/>
                <a:ea typeface="+mn-ea"/>
                <a:cs typeface="+mn-cs"/>
              </a:rPr>
              <a:t>2 juin 2022)</a:t>
            </a:r>
            <a:endParaRPr kumimoji="0" lang="fr-FR" sz="1600" b="0" i="0" u="none" strike="noStrike" kern="1200" cap="none" spc="0" normalizeH="0" baseline="0" noProof="0" dirty="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dirty="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49</a:t>
            </a:fld>
            <a:endParaRPr lang="fr-FR">
              <a:solidFill>
                <a:prstClr val="white"/>
              </a:solidFill>
              <a:latin typeface="Calibri"/>
            </a:endParaRPr>
          </a:p>
        </p:txBody>
      </p:sp>
      <p:sp>
        <p:nvSpPr>
          <p:cNvPr id="10" name="Rectangle à coins arrondis 9"/>
          <p:cNvSpPr/>
          <p:nvPr/>
        </p:nvSpPr>
        <p:spPr>
          <a:xfrm>
            <a:off x="92870" y="3816424"/>
            <a:ext cx="6536882"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100" dirty="0" smtClean="0"/>
              <a:t>Les engagements de Parcoursup au service de votre projet </a:t>
            </a:r>
            <a:r>
              <a:rPr lang="fr-FR" sz="1800" dirty="0" smtClean="0"/>
              <a:t>(2)</a:t>
            </a:r>
            <a:endParaRPr lang="fr-FR" sz="1800" dirty="0"/>
          </a:p>
        </p:txBody>
      </p:sp>
      <p:sp>
        <p:nvSpPr>
          <p:cNvPr id="3" name="Espace réservé du contenu 2"/>
          <p:cNvSpPr>
            <a:spLocks noGrp="1"/>
          </p:cNvSpPr>
          <p:nvPr>
            <p:ph sz="quarter" idx="14"/>
          </p:nvPr>
        </p:nvSpPr>
        <p:spPr>
          <a:xfrm>
            <a:off x="179998" y="1282869"/>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transparence, parce que c’est utile pour vous permettre d’affiner votre projet et d’estimer vos chances</a:t>
            </a:r>
          </a:p>
          <a:p>
            <a:pPr marL="179388" defTabSz="457200">
              <a:spcBef>
                <a:spcPct val="20000"/>
              </a:spcBef>
              <a:spcAft>
                <a:spcPts val="0"/>
              </a:spcAft>
              <a:buClr>
                <a:srgbClr val="FF0000"/>
              </a:buClr>
              <a:buSzPct val="100000"/>
            </a:pPr>
            <a:r>
              <a:rPr lang="fr-FR" sz="1300" dirty="0" smtClean="0"/>
              <a:t>Toutes les formations publient sur Parcoursup leurs critères d’examen, c’est-à-dire ce que les enseignants réunis en commission d’examen des vœux  prendront en compte pour examiner </a:t>
            </a:r>
            <a:r>
              <a:rPr lang="fr-FR" sz="1300" dirty="0"/>
              <a:t>les candidatures. Vous pouvez </a:t>
            </a:r>
            <a:r>
              <a:rPr lang="fr-FR" sz="1300" dirty="0" smtClean="0"/>
              <a:t>dès maintenant consulter </a:t>
            </a:r>
            <a:r>
              <a:rPr lang="fr-FR" sz="1300" dirty="0"/>
              <a:t>les critères utilisés en 2021 directement sur chaque fiche de </a:t>
            </a:r>
            <a:r>
              <a:rPr lang="fr-FR" sz="1300" dirty="0" smtClean="0"/>
              <a:t>formation.</a:t>
            </a:r>
            <a:endParaRPr lang="fr-FR" sz="1300" dirty="0"/>
          </a:p>
          <a:p>
            <a:pPr marL="179388" defTabSz="457200">
              <a:spcBef>
                <a:spcPct val="20000"/>
              </a:spcBef>
              <a:spcAft>
                <a:spcPts val="0"/>
              </a:spcAft>
              <a:buClr>
                <a:srgbClr val="FF0000"/>
              </a:buClr>
              <a:buSzPct val="100000"/>
            </a:pPr>
            <a:r>
              <a:rPr lang="fr-FR" sz="1300" dirty="0" smtClean="0"/>
              <a:t>Parcoursup vous garantit la </a:t>
            </a:r>
            <a:r>
              <a:rPr lang="fr-FR" sz="1300" dirty="0"/>
              <a:t>possibilité de demander à la formation dans laquelle </a:t>
            </a:r>
            <a:r>
              <a:rPr lang="fr-FR" sz="1300" dirty="0" smtClean="0"/>
              <a:t>vous n’avez pas </a:t>
            </a:r>
            <a:r>
              <a:rPr lang="fr-FR" sz="1300" dirty="0"/>
              <a:t>été admis les motifs de la décision </a:t>
            </a:r>
            <a:r>
              <a:rPr lang="fr-FR" sz="1300" dirty="0" smtClean="0"/>
              <a:t>prise. </a:t>
            </a:r>
          </a:p>
          <a:p>
            <a:pPr marL="179388" defTabSz="457200">
              <a:spcBef>
                <a:spcPct val="20000"/>
              </a:spcBef>
              <a:spcAft>
                <a:spcPts val="0"/>
              </a:spcAft>
              <a:buClr>
                <a:srgbClr val="FF0000"/>
              </a:buClr>
              <a:buSzPct val="100000"/>
            </a:pPr>
            <a:endParaRPr lang="fr-FR" sz="800" b="1" dirty="0">
              <a:solidFill>
                <a:srgbClr val="F28E65"/>
              </a:solidFill>
            </a:endParaRPr>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L’accompagnement personnalisé tout au long de la procédure</a:t>
            </a:r>
          </a:p>
          <a:p>
            <a:pPr marL="179388" defTabSz="457200">
              <a:spcBef>
                <a:spcPct val="20000"/>
              </a:spcBef>
              <a:spcAft>
                <a:spcPts val="0"/>
              </a:spcAft>
              <a:buClr>
                <a:srgbClr val="FF0000"/>
              </a:buClr>
              <a:buSzPct val="100000"/>
            </a:pPr>
            <a:r>
              <a:rPr lang="fr-FR" sz="1300" dirty="0" smtClean="0"/>
              <a:t>Vous n’êtes pas seuls face au choix : vous êtes accompagné, au lycée, via la plateforme, pour élaborer votre projet, faire des vœux, choisir votre formation. Si vous n’avez pas reçu de proposition, les recteurs vous proposent un accompagnement pour vous aider.</a:t>
            </a:r>
          </a:p>
          <a:p>
            <a:pPr defTabSz="457200">
              <a:spcBef>
                <a:spcPct val="20000"/>
              </a:spcBef>
              <a:spcAft>
                <a:spcPts val="0"/>
              </a:spcAft>
              <a:buClr>
                <a:srgbClr val="FF0000"/>
              </a:buClr>
              <a:buSzPct val="100000"/>
            </a:pPr>
            <a:endParaRPr lang="fr-FR" sz="8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300" b="1" dirty="0" smtClean="0">
                <a:solidFill>
                  <a:srgbClr val="ED7454"/>
                </a:solidFill>
              </a:rPr>
              <a:t>La prise en compte de votre profil pour plus d’égalité des chances</a:t>
            </a:r>
          </a:p>
          <a:p>
            <a:pPr marL="179388" defTabSz="457200">
              <a:spcBef>
                <a:spcPct val="20000"/>
              </a:spcBef>
              <a:spcAft>
                <a:spcPts val="0"/>
              </a:spcAft>
              <a:buClr>
                <a:srgbClr val="FF0000"/>
              </a:buClr>
              <a:buSzPct val="100000"/>
            </a:pPr>
            <a:r>
              <a:rPr lang="fr-FR" sz="1300" dirty="0"/>
              <a:t>Parcoursup met en œuvre des actions </a:t>
            </a:r>
            <a:r>
              <a:rPr lang="fr-FR" sz="1300" dirty="0" smtClean="0"/>
              <a:t>pour l’orientation des lycéens </a:t>
            </a:r>
            <a:r>
              <a:rPr lang="fr-FR" sz="1300" dirty="0"/>
              <a:t>boursiers, </a:t>
            </a:r>
            <a:r>
              <a:rPr lang="fr-FR" sz="1300" dirty="0" smtClean="0"/>
              <a:t>professionnels ou technologiques. Parcoursup prend </a:t>
            </a:r>
            <a:r>
              <a:rPr lang="fr-FR" sz="1300" dirty="0"/>
              <a:t>en compte les situations de </a:t>
            </a:r>
            <a:r>
              <a:rPr lang="fr-FR" sz="1300" dirty="0" smtClean="0"/>
              <a:t>handicap et </a:t>
            </a:r>
            <a:r>
              <a:rPr lang="fr-FR" sz="1300" dirty="0"/>
              <a:t>promeut </a:t>
            </a:r>
            <a:r>
              <a:rPr lang="fr-FR" sz="1300" dirty="0" smtClean="0"/>
              <a:t>le développement des  </a:t>
            </a:r>
            <a:r>
              <a:rPr lang="fr-FR" sz="1300" dirty="0"/>
              <a:t>parcours personnalisés </a:t>
            </a:r>
            <a:r>
              <a:rPr lang="fr-FR" sz="1300" dirty="0" smtClean="0"/>
              <a:t>(Oui-Si) pour </a:t>
            </a:r>
            <a:r>
              <a:rPr lang="fr-FR" sz="1300" dirty="0"/>
              <a:t>favoriser la réussite des étudiants </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5" name="Espace réservé de la date 4"/>
          <p:cNvSpPr>
            <a:spLocks noGrp="1"/>
          </p:cNvSpPr>
          <p:nvPr>
            <p:ph type="dt" sz="half" idx="10"/>
          </p:nvPr>
        </p:nvSpPr>
        <p:spPr>
          <a:xfrm>
            <a:off x="7181933" y="4876006"/>
            <a:ext cx="1170000" cy="360000"/>
          </a:xfrm>
        </p:spPr>
        <p:txBody>
          <a:bodyPr/>
          <a:lstStyle/>
          <a:p>
            <a:pPr algn="r"/>
            <a:fld id="{B2115DC2-2A10-40F3-A644-7230AB8F86F0}" type="datetime1">
              <a:rPr lang="fr-FR" cap="all" smtClean="0"/>
              <a:t>20/01/2022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Tree>
    <p:extLst>
      <p:ext uri="{BB962C8B-B14F-4D97-AF65-F5344CB8AC3E}">
        <p14:creationId xmlns:p14="http://schemas.microsoft.com/office/powerpoint/2010/main" val="1072061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t>Le lycéen reçoit une seule proposition d’admission et il a des vœux en attente :</a:t>
            </a:r>
          </a:p>
          <a:p>
            <a:pPr marL="627063" lvl="1" indent="-169863" defTabSz="457200">
              <a:spcBef>
                <a:spcPct val="20000"/>
              </a:spcBef>
              <a:spcAft>
                <a:spcPts val="0"/>
              </a:spcAft>
              <a:buClr>
                <a:srgbClr val="FF0000"/>
              </a:buClr>
            </a:pPr>
            <a:r>
              <a:rPr lang="fr-FR" sz="1600" dirty="0">
                <a:solidFill>
                  <a:srgbClr val="0C5076"/>
                </a:solidFill>
              </a:rPr>
              <a:t>Il</a:t>
            </a:r>
            <a:r>
              <a:rPr lang="fr-FR" sz="1600" dirty="0">
                <a:solidFill>
                  <a:srgbClr val="3D566E"/>
                </a:solidFill>
              </a:rPr>
              <a:t> </a:t>
            </a:r>
            <a:r>
              <a:rPr lang="fr-FR" sz="1600" dirty="0">
                <a:solidFill>
                  <a:srgbClr val="ED7454"/>
                </a:solidFill>
              </a:rPr>
              <a:t>accepte la proposition </a:t>
            </a:r>
            <a:r>
              <a:rPr lang="fr-FR" sz="1600" dirty="0">
                <a:solidFill>
                  <a:srgbClr val="0C5076"/>
                </a:solidFill>
              </a:rPr>
              <a:t>(ou y renonce). Il peut ensuite indiquer </a:t>
            </a:r>
            <a:r>
              <a:rPr lang="fr-FR" sz="1600" dirty="0" smtClean="0">
                <a:solidFill>
                  <a:srgbClr val="0C5076"/>
                </a:solidFill>
              </a:rPr>
              <a:t>le(s) vœu(x) </a:t>
            </a:r>
            <a:r>
              <a:rPr lang="fr-FR" sz="1600" dirty="0">
                <a:solidFill>
                  <a:srgbClr val="0C5076"/>
                </a:solidFill>
              </a:rPr>
              <a:t>en attente qu’il souhaite </a:t>
            </a:r>
            <a:r>
              <a:rPr lang="fr-FR" sz="1600" dirty="0" smtClean="0">
                <a:solidFill>
                  <a:srgbClr val="0C5076"/>
                </a:solidFill>
              </a:rPr>
              <a:t>conserver (cette possibilité existe jusqu’en fin de phase principale)</a:t>
            </a:r>
            <a:endParaRPr lang="fr-FR" sz="1600" dirty="0">
              <a:solidFill>
                <a:srgbClr val="0C5076"/>
              </a:solidFill>
            </a:endParaRPr>
          </a:p>
          <a:p>
            <a:pPr marL="627063" lvl="1" indent="-169863" defTabSz="457200">
              <a:spcBef>
                <a:spcPct val="20000"/>
              </a:spcBef>
              <a:spcAft>
                <a:spcPts val="0"/>
              </a:spcAft>
              <a:buClr>
                <a:srgbClr val="FF0000"/>
              </a:buClr>
            </a:pPr>
            <a:r>
              <a:rPr lang="fr-FR" sz="1600" dirty="0">
                <a:solidFill>
                  <a:srgbClr val="0C5076"/>
                </a:solidFill>
              </a:rPr>
              <a:t>S’il accepte définitivement la proposition, cela signifie qu’il renonce à tous ses autres vœux.  Il consulte alors les </a:t>
            </a:r>
            <a:r>
              <a:rPr lang="fr-FR" sz="1600" dirty="0">
                <a:solidFill>
                  <a:srgbClr val="F28E65"/>
                </a:solidFill>
              </a:rPr>
              <a:t>modalités d’inscription administrative </a:t>
            </a:r>
            <a:r>
              <a:rPr lang="fr-FR" sz="1600" dirty="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dirty="0"/>
              <a:t> Le lycéen reçoit plusieurs propositions d’admission et il a des vœux en attente :</a:t>
            </a:r>
          </a:p>
          <a:p>
            <a:pPr marL="627063" lvl="1" indent="-169863" defTabSz="457200">
              <a:spcBef>
                <a:spcPct val="20000"/>
              </a:spcBef>
              <a:spcAft>
                <a:spcPts val="0"/>
              </a:spcAft>
              <a:buClr>
                <a:srgbClr val="FF0000"/>
              </a:buClr>
            </a:pPr>
            <a:r>
              <a:rPr lang="fr-FR" sz="1600" dirty="0">
                <a:solidFill>
                  <a:srgbClr val="0C5076"/>
                </a:solidFill>
              </a:rPr>
              <a:t>Il </a:t>
            </a:r>
            <a:r>
              <a:rPr lang="fr-FR" sz="1600" dirty="0">
                <a:solidFill>
                  <a:srgbClr val="ED7454"/>
                </a:solidFill>
              </a:rPr>
              <a:t>ne peut accepter </a:t>
            </a:r>
            <a:r>
              <a:rPr lang="fr-FR" sz="1600" b="1" dirty="0">
                <a:solidFill>
                  <a:srgbClr val="ED7454"/>
                </a:solidFill>
              </a:rPr>
              <a:t>qu’une seule proposition à la fois</a:t>
            </a:r>
            <a:r>
              <a:rPr lang="fr-FR" sz="1600" dirty="0">
                <a:solidFill>
                  <a:srgbClr val="3D566E"/>
                </a:solidFill>
              </a:rPr>
              <a:t>. </a:t>
            </a:r>
            <a:r>
              <a:rPr lang="fr-FR" sz="1600" dirty="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dirty="0">
                <a:solidFill>
                  <a:srgbClr val="0C5076"/>
                </a:solidFill>
              </a:rPr>
              <a:t>Il peut indiquer </a:t>
            </a:r>
            <a:r>
              <a:rPr lang="fr-FR" sz="1600" dirty="0" smtClean="0">
                <a:solidFill>
                  <a:srgbClr val="0C5076"/>
                </a:solidFill>
              </a:rPr>
              <a:t>le(s) vœu(x) </a:t>
            </a:r>
            <a:r>
              <a:rPr lang="fr-FR" sz="1600" dirty="0">
                <a:solidFill>
                  <a:srgbClr val="0C5076"/>
                </a:solidFill>
              </a:rPr>
              <a:t>en attente qu’il souhaite conserver</a:t>
            </a:r>
          </a:p>
          <a:p>
            <a:pPr marL="627063" lvl="1" indent="-169863" defTabSz="457200">
              <a:spcBef>
                <a:spcPct val="20000"/>
              </a:spcBef>
              <a:spcAft>
                <a:spcPts val="0"/>
              </a:spcAft>
              <a:buClr>
                <a:srgbClr val="FF0000"/>
              </a:buClr>
            </a:pPr>
            <a:r>
              <a:rPr lang="fr-FR" sz="1600" dirty="0">
                <a:solidFill>
                  <a:srgbClr val="0C5076"/>
                </a:solidFill>
              </a:rPr>
              <a:t>S’il accepte définitivement une proposition, cela signifie qu’il renonce aux autres vœux</a:t>
            </a:r>
            <a:r>
              <a:rPr lang="fr-FR" sz="1600" dirty="0">
                <a:solidFill>
                  <a:srgbClr val="3D566E"/>
                </a:solidFill>
              </a:rPr>
              <a:t>. </a:t>
            </a:r>
            <a:r>
              <a:rPr lang="fr-FR" sz="1600" dirty="0">
                <a:solidFill>
                  <a:srgbClr val="0C5076"/>
                </a:solidFill>
              </a:rPr>
              <a:t>Il consulte alors les </a:t>
            </a:r>
            <a:r>
              <a:rPr lang="fr-FR" sz="1600" dirty="0">
                <a:solidFill>
                  <a:srgbClr val="F28E65"/>
                </a:solidFill>
              </a:rPr>
              <a:t>modalités d’inscription administrative </a:t>
            </a:r>
            <a:r>
              <a:rPr lang="fr-FR" sz="1600" dirty="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Tree>
    <p:extLst>
      <p:ext uri="{BB962C8B-B14F-4D97-AF65-F5344CB8AC3E}">
        <p14:creationId xmlns:p14="http://schemas.microsoft.com/office/powerpoint/2010/main" val="1380543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a:t>
            </a:r>
            <a:r>
              <a:rPr lang="fr-FR" sz="1600" dirty="0" smtClean="0">
                <a:solidFill>
                  <a:srgbClr val="0C5076"/>
                </a:solidFill>
              </a:rPr>
              <a:t>15 </a:t>
            </a:r>
            <a:r>
              <a:rPr lang="fr-FR" sz="1600" dirty="0">
                <a:solidFill>
                  <a:srgbClr val="0C5076"/>
                </a:solidFill>
              </a:rPr>
              <a:t>juillet </a:t>
            </a:r>
            <a:r>
              <a:rPr lang="fr-FR" sz="1600" dirty="0" smtClean="0">
                <a:solidFill>
                  <a:srgbClr val="0C5076"/>
                </a:solidFill>
              </a:rPr>
              <a:t>en </a:t>
            </a:r>
            <a:r>
              <a:rPr lang="fr-FR" sz="1600" dirty="0">
                <a:solidFill>
                  <a:srgbClr val="0C5076"/>
                </a:solidFill>
              </a:rPr>
              <a:t>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a:t>
            </a:r>
            <a:r>
              <a:rPr lang="fr-FR" sz="1600" dirty="0" smtClean="0">
                <a:solidFill>
                  <a:srgbClr val="0C5076"/>
                </a:solidFill>
              </a:rPr>
              <a:t>2 juin 2022, </a:t>
            </a:r>
            <a:r>
              <a:rPr lang="fr-FR" sz="1600" dirty="0">
                <a:solidFill>
                  <a:srgbClr val="0C5076"/>
                </a:solidFill>
              </a:rPr>
              <a:t>il peut demander un conseil ou un accompagnement individuel ou collectif dans son lycée ou dans un CIO pour envisager d’autres choix de formation et préparer la phase complémentaire à partir du </a:t>
            </a:r>
            <a:r>
              <a:rPr lang="fr-FR" sz="1600" dirty="0" smtClean="0">
                <a:solidFill>
                  <a:srgbClr val="0C5076"/>
                </a:solidFill>
              </a:rPr>
              <a:t>23 </a:t>
            </a:r>
            <a:r>
              <a:rPr lang="fr-FR" sz="1600" dirty="0">
                <a:solidFill>
                  <a:srgbClr val="0C5076"/>
                </a:solidFill>
              </a:rPr>
              <a:t>juin </a:t>
            </a:r>
            <a:r>
              <a:rPr lang="fr-FR" sz="1600" dirty="0" smtClean="0">
                <a:solidFill>
                  <a:srgbClr val="0C5076"/>
                </a:solidFill>
              </a:rPr>
              <a:t>2022.</a:t>
            </a:r>
            <a:r>
              <a:rPr lang="fr-FR" sz="1600" dirty="0">
                <a:solidFill>
                  <a:srgbClr val="0C5076"/>
                </a:solidFill>
              </a:rPr>
              <a:t>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500" b="1" dirty="0">
                <a:solidFill>
                  <a:srgbClr val="EC130E"/>
                </a:solidFill>
              </a:rPr>
              <a:t>&gt;</a:t>
            </a:r>
            <a:r>
              <a:rPr lang="fr-FR" sz="1500" b="1" dirty="0"/>
              <a:t> Dès le </a:t>
            </a:r>
            <a:r>
              <a:rPr lang="fr-FR" sz="1500" b="1" dirty="0" smtClean="0"/>
              <a:t>2 juin 2022 </a:t>
            </a:r>
            <a:r>
              <a:rPr lang="fr-FR" sz="1500" dirty="0"/>
              <a:t>: les lycéens qui n'ont fait que des demandes en formations sélectives et qui n’ont reçu que des réponses négatives peuvent </a:t>
            </a:r>
            <a:r>
              <a:rPr lang="fr-FR" sz="1500" b="1" dirty="0">
                <a:solidFill>
                  <a:srgbClr val="ED7454"/>
                </a:solidFill>
              </a:rPr>
              <a:t>demander</a:t>
            </a:r>
            <a:r>
              <a:rPr lang="fr-FR" sz="1500" dirty="0">
                <a:solidFill>
                  <a:srgbClr val="ED7454"/>
                </a:solidFill>
              </a:rPr>
              <a:t> </a:t>
            </a:r>
            <a:r>
              <a:rPr lang="fr-FR" sz="1500" b="1" dirty="0">
                <a:solidFill>
                  <a:srgbClr val="ED7454"/>
                </a:solidFill>
              </a:rPr>
              <a:t>un accompagnement individuel ou collectif au lycée ou dans un CIO</a:t>
            </a:r>
            <a:r>
              <a:rPr lang="fr-FR" sz="1500" dirty="0">
                <a:solidFill>
                  <a:srgbClr val="ED7454"/>
                </a:solidFill>
              </a:rPr>
              <a:t> </a:t>
            </a:r>
            <a:r>
              <a:rPr lang="fr-FR" sz="1500" b="1" dirty="0">
                <a:solidFill>
                  <a:srgbClr val="ED7454"/>
                </a:solidFill>
              </a:rPr>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Du </a:t>
            </a:r>
            <a:r>
              <a:rPr lang="fr-FR" sz="1500" b="1" dirty="0" smtClean="0"/>
              <a:t>23 </a:t>
            </a:r>
            <a:r>
              <a:rPr lang="fr-FR" sz="1500" b="1" dirty="0"/>
              <a:t>juin au 16 septembre </a:t>
            </a:r>
            <a:r>
              <a:rPr lang="fr-FR" sz="1500" b="1" dirty="0" smtClean="0"/>
              <a:t>2022 </a:t>
            </a:r>
            <a:r>
              <a:rPr lang="fr-FR" sz="1500" dirty="0"/>
              <a:t>: pendant la </a:t>
            </a:r>
            <a:r>
              <a:rPr lang="fr-FR" sz="1500" b="1" dirty="0">
                <a:solidFill>
                  <a:srgbClr val="ED7454"/>
                </a:solidFill>
              </a:rPr>
              <a:t>phase complémentaire</a:t>
            </a:r>
            <a:r>
              <a:rPr lang="fr-FR" sz="1500" dirty="0"/>
              <a:t>, les lycéens peuvent </a:t>
            </a:r>
            <a:r>
              <a:rPr lang="fr-FR" sz="1500" b="1" dirty="0">
                <a:solidFill>
                  <a:srgbClr val="ED7454"/>
                </a:solidFill>
              </a:rPr>
              <a:t>formuler jusqu’à 10 nouveaux </a:t>
            </a:r>
            <a:r>
              <a:rPr lang="fr-FR" sz="1500" b="1" dirty="0" smtClean="0">
                <a:solidFill>
                  <a:srgbClr val="ED7454"/>
                </a:solidFill>
              </a:rPr>
              <a:t>vœux et répondre aux propositions </a:t>
            </a:r>
            <a:r>
              <a:rPr lang="fr-FR" sz="1500" b="1" dirty="0">
                <a:solidFill>
                  <a:srgbClr val="ED7454"/>
                </a:solidFill>
              </a:rPr>
              <a:t>dans des formations disposant de places </a:t>
            </a:r>
            <a:r>
              <a:rPr lang="fr-FR" sz="1500" b="1" dirty="0" smtClean="0">
                <a:solidFill>
                  <a:srgbClr val="ED7454"/>
                </a:solidFill>
              </a:rPr>
              <a:t>disponibles</a:t>
            </a:r>
            <a:endParaRPr lang="fr-FR" sz="1500" b="1" dirty="0">
              <a:solidFill>
                <a:srgbClr val="ED7454"/>
              </a:solidFill>
            </a:endParaRPr>
          </a:p>
          <a:p>
            <a:pPr lvl="0"/>
            <a:endParaRPr lang="fr-FR" sz="800" dirty="0"/>
          </a:p>
          <a:p>
            <a:pPr lvl="0"/>
            <a:r>
              <a:rPr lang="fr-FR" sz="1500" b="1" dirty="0">
                <a:solidFill>
                  <a:srgbClr val="EC130E"/>
                </a:solidFill>
              </a:rPr>
              <a:t>&gt; </a:t>
            </a:r>
            <a:r>
              <a:rPr lang="fr-FR" sz="1500" b="1" dirty="0"/>
              <a:t>A partir du </a:t>
            </a:r>
            <a:r>
              <a:rPr lang="fr-FR" sz="1500" b="1" dirty="0" smtClean="0"/>
              <a:t>1</a:t>
            </a:r>
            <a:r>
              <a:rPr lang="fr-FR" sz="1500" b="1" baseline="30000" dirty="0" smtClean="0"/>
              <a:t>er</a:t>
            </a:r>
            <a:r>
              <a:rPr lang="fr-FR" sz="1500" b="1" dirty="0" smtClean="0"/>
              <a:t> </a:t>
            </a:r>
            <a:r>
              <a:rPr lang="fr-FR" sz="1500" b="1" dirty="0"/>
              <a:t>juillet </a:t>
            </a:r>
            <a:r>
              <a:rPr lang="fr-FR" sz="1500" b="1" dirty="0" smtClean="0"/>
              <a:t>2022 </a:t>
            </a:r>
            <a:r>
              <a:rPr lang="fr-FR" sz="1500" dirty="0"/>
              <a:t>: les </a:t>
            </a:r>
            <a:r>
              <a:rPr lang="fr-FR" sz="1500" dirty="0" smtClean="0"/>
              <a:t>candidats n’ayant pas eu de proposition </a:t>
            </a:r>
            <a:r>
              <a:rPr lang="fr-FR" sz="1500" dirty="0"/>
              <a:t>peuvent solliciter depuis leur dossier </a:t>
            </a:r>
            <a:r>
              <a:rPr lang="fr-FR" sz="1500" b="1" dirty="0">
                <a:solidFill>
                  <a:srgbClr val="ED7454"/>
                </a:solidFill>
              </a:rPr>
              <a:t>l’accompagnement de la Commission d’Accès à l’Enseignement Supérieur</a:t>
            </a:r>
            <a:r>
              <a:rPr lang="fr-FR" sz="1500" dirty="0">
                <a:solidFill>
                  <a:srgbClr val="ED7454"/>
                </a:solidFill>
              </a:rPr>
              <a:t> </a:t>
            </a:r>
            <a:r>
              <a:rPr lang="fr-FR" sz="1500" b="1" dirty="0">
                <a:solidFill>
                  <a:srgbClr val="ED7454"/>
                </a:solidFill>
              </a:rPr>
              <a:t>(CAES) </a:t>
            </a:r>
            <a:r>
              <a:rPr lang="fr-FR" sz="1500" dirty="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Tree>
    <p:extLst>
      <p:ext uri="{BB962C8B-B14F-4D97-AF65-F5344CB8AC3E}">
        <p14:creationId xmlns:p14="http://schemas.microsoft.com/office/powerpoint/2010/main" val="2072853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a:t>
            </a:r>
            <a:r>
              <a:rPr lang="fr-FR" sz="1600" dirty="0" smtClean="0"/>
              <a:t>via </a:t>
            </a:r>
            <a:r>
              <a:rPr lang="fr-FR" sz="1600" dirty="0"/>
              <a:t>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
        <p:nvSpPr>
          <p:cNvPr id="7" name="Rectangle à coins arrondis 6"/>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Après le 5 juillet 2022</a:t>
            </a:r>
            <a:endParaRPr lang="fr-FR" b="1" dirty="0">
              <a:solidFill>
                <a:schemeClr val="bg1"/>
              </a:solidFill>
            </a:endParaRPr>
          </a:p>
        </p:txBody>
      </p:sp>
    </p:spTree>
    <p:extLst>
      <p:ext uri="{BB962C8B-B14F-4D97-AF65-F5344CB8AC3E}">
        <p14:creationId xmlns:p14="http://schemas.microsoft.com/office/powerpoint/2010/main" val="430257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dirty="0"/>
          </a:p>
        </p:txBody>
      </p:sp>
      <p:sp>
        <p:nvSpPr>
          <p:cNvPr id="7" name="Rectangle à coins arrondis 6"/>
          <p:cNvSpPr/>
          <p:nvPr/>
        </p:nvSpPr>
        <p:spPr>
          <a:xfrm>
            <a:off x="5529263" y="76969"/>
            <a:ext cx="3182005"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5 conseils pour aborder sereinement la procédure</a:t>
            </a:r>
          </a:p>
        </p:txBody>
      </p:sp>
      <p:sp>
        <p:nvSpPr>
          <p:cNvPr id="9" name="Espace réservé du contenu 2"/>
          <p:cNvSpPr>
            <a:spLocks noGrp="1"/>
          </p:cNvSpPr>
          <p:nvPr>
            <p:ph sz="quarter" idx="14"/>
          </p:nvPr>
        </p:nvSpPr>
        <p:spPr>
          <a:xfrm>
            <a:off x="341264" y="915566"/>
            <a:ext cx="8784002" cy="3435886"/>
          </a:xfrm>
        </p:spPr>
        <p:txBody>
          <a:bodyPr/>
          <a:lstStyle/>
          <a:p>
            <a:pPr marL="177800" indent="-177800" defTabSz="457200">
              <a:spcBef>
                <a:spcPct val="20000"/>
              </a:spcBef>
              <a:spcAft>
                <a:spcPts val="0"/>
              </a:spcAft>
              <a:buClr>
                <a:srgbClr val="FF0000"/>
              </a:buClr>
              <a:buSzPct val="100000"/>
              <a:buFont typeface="Lucida Grande"/>
              <a:buChar char="&gt;"/>
            </a:pPr>
            <a:r>
              <a:rPr lang="fr-FR" sz="1400" b="1" dirty="0">
                <a:solidFill>
                  <a:srgbClr val="ED7454"/>
                </a:solidFill>
              </a:rPr>
              <a:t>Prendre connaissance du calendrier </a:t>
            </a:r>
            <a:r>
              <a:rPr lang="fr-FR" sz="1400" b="1" dirty="0" smtClean="0">
                <a:solidFill>
                  <a:srgbClr val="ED7454"/>
                </a:solidFill>
              </a:rPr>
              <a:t>2022,</a:t>
            </a:r>
            <a:r>
              <a:rPr lang="fr-FR" sz="1400" b="1" dirty="0" smtClean="0"/>
              <a:t> </a:t>
            </a:r>
            <a:r>
              <a:rPr lang="fr-FR" sz="1400" b="1" dirty="0"/>
              <a:t>des modalités de fonctionnement de la plateforme </a:t>
            </a:r>
            <a:r>
              <a:rPr lang="fr-FR" sz="1400" b="1" dirty="0" smtClean="0"/>
              <a:t>et </a:t>
            </a:r>
            <a:r>
              <a:rPr lang="fr-FR" sz="1400" b="1" dirty="0"/>
              <a:t>des vidéos tutos pour vous familiariser avec la procédure</a:t>
            </a:r>
          </a:p>
          <a:p>
            <a:pPr marL="177800" lvl="0" indent="-177800" defTabSz="457200">
              <a:spcBef>
                <a:spcPct val="20000"/>
              </a:spcBef>
              <a:spcAft>
                <a:spcPts val="0"/>
              </a:spcAft>
              <a:buClr>
                <a:srgbClr val="FF0000"/>
              </a:buClr>
              <a:buSzPct val="100000"/>
              <a:buFont typeface="Lucida Grande"/>
              <a:buChar char="&gt;"/>
            </a:pPr>
            <a:endParaRPr lang="fr-FR" sz="1200" b="1" dirty="0"/>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Ne </a:t>
            </a:r>
            <a:r>
              <a:rPr lang="fr-FR" sz="1400" b="1" dirty="0">
                <a:solidFill>
                  <a:srgbClr val="ED7454"/>
                </a:solidFill>
              </a:rPr>
              <a:t>pas attendre la dernière minute </a:t>
            </a:r>
            <a:r>
              <a:rPr lang="fr-FR" sz="1400" b="1" dirty="0"/>
              <a:t>pour </a:t>
            </a:r>
            <a:r>
              <a:rPr lang="fr-FR" sz="1400" b="1" dirty="0" smtClean="0"/>
              <a:t>préparer </a:t>
            </a:r>
            <a:r>
              <a:rPr lang="fr-FR" sz="1400" b="1" dirty="0"/>
              <a:t>son projet </a:t>
            </a:r>
            <a:r>
              <a:rPr lang="fr-FR" sz="1400" b="1" dirty="0" smtClean="0"/>
              <a:t>d’orientation </a:t>
            </a:r>
            <a:r>
              <a:rPr lang="fr-FR" sz="1400" b="1" dirty="0"/>
              <a:t>: explorer le moteur de recherche des </a:t>
            </a:r>
            <a:r>
              <a:rPr lang="fr-FR" sz="1400" b="1" dirty="0" smtClean="0"/>
              <a:t>formations</a:t>
            </a:r>
            <a:r>
              <a:rPr lang="fr-FR" sz="1400" b="1" dirty="0"/>
              <a:t>, consulter les fiches des formations qui vous intéressent</a:t>
            </a:r>
          </a:p>
          <a:p>
            <a:pPr lvl="0" defTabSz="457200">
              <a:spcBef>
                <a:spcPct val="20000"/>
              </a:spcBef>
              <a:spcAft>
                <a:spcPts val="0"/>
              </a:spcAft>
              <a:buClr>
                <a:srgbClr val="FF0000"/>
              </a:buClr>
              <a:buSzPct val="100000"/>
            </a:pPr>
            <a:endParaRPr lang="fr-FR" sz="1200" b="1" dirty="0"/>
          </a:p>
          <a:p>
            <a:pPr marL="177800" indent="-177800" defTabSz="457200">
              <a:spcBef>
                <a:spcPct val="20000"/>
              </a:spcBef>
              <a:spcAft>
                <a:spcPts val="0"/>
              </a:spcAft>
              <a:buClr>
                <a:srgbClr val="FF0000"/>
              </a:buClr>
              <a:buSzPct val="100000"/>
              <a:buFont typeface="Lucida Grande"/>
              <a:buChar char="&gt;"/>
            </a:pPr>
            <a:r>
              <a:rPr lang="fr-FR" sz="1400" b="1" dirty="0">
                <a:solidFill>
                  <a:srgbClr val="ED7454"/>
                </a:solidFill>
              </a:rPr>
              <a:t>Echanger</a:t>
            </a:r>
            <a:r>
              <a:rPr lang="fr-FR" sz="1400" b="1" dirty="0"/>
              <a:t> au sein de </a:t>
            </a:r>
            <a:r>
              <a:rPr lang="fr-FR" sz="1400" b="1" dirty="0" smtClean="0"/>
              <a:t>votre </a:t>
            </a:r>
            <a:r>
              <a:rPr lang="fr-FR" sz="1400" b="1" dirty="0"/>
              <a:t>lycée et </a:t>
            </a:r>
            <a:r>
              <a:rPr lang="fr-FR" sz="1400" b="1" dirty="0" smtClean="0"/>
              <a:t>profiter des opportunités de rencontres avec les enseignants et responsables du supérieur : salons d’orientation, Lives Parcoursup, journées </a:t>
            </a:r>
            <a:r>
              <a:rPr lang="fr-FR" sz="1400" b="1" dirty="0"/>
              <a:t>portes </a:t>
            </a:r>
            <a:r>
              <a:rPr lang="fr-FR" sz="1400" b="1" dirty="0" smtClean="0"/>
              <a:t>ouvertes</a:t>
            </a:r>
          </a:p>
          <a:p>
            <a:pPr marL="177800" indent="-177800" defTabSz="457200">
              <a:spcBef>
                <a:spcPct val="20000"/>
              </a:spcBef>
              <a:spcAft>
                <a:spcPts val="0"/>
              </a:spcAft>
              <a:buClr>
                <a:srgbClr val="FF0000"/>
              </a:buClr>
              <a:buSzPct val="100000"/>
              <a:buFont typeface="Lucida Grande"/>
              <a:buChar char="&gt;"/>
            </a:pPr>
            <a:endParaRPr lang="fr-FR" sz="1200" b="1" dirty="0">
              <a:solidFill>
                <a:srgbClr val="ED7454"/>
              </a:solidFill>
            </a:endParaRPr>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Préparer les éléments pour </a:t>
            </a:r>
            <a:r>
              <a:rPr lang="fr-FR" sz="1400" b="1" dirty="0">
                <a:solidFill>
                  <a:srgbClr val="ED7454"/>
                </a:solidFill>
              </a:rPr>
              <a:t>créer votre dossier Parcoursup à compter du 20 janvier </a:t>
            </a:r>
            <a:r>
              <a:rPr lang="fr-FR" sz="1400" b="1" dirty="0"/>
              <a:t>et veiller à renseigner les coordonnées de vos représentants légaux pour qu’ils puissent suivre </a:t>
            </a:r>
            <a:r>
              <a:rPr lang="fr-FR" sz="1400" b="1" dirty="0" smtClean="0"/>
              <a:t>votre </a:t>
            </a:r>
            <a:r>
              <a:rPr lang="fr-FR" sz="1400" b="1" dirty="0"/>
              <a:t>dossier</a:t>
            </a:r>
          </a:p>
          <a:p>
            <a:pPr defTabSz="457200">
              <a:spcBef>
                <a:spcPct val="20000"/>
              </a:spcBef>
              <a:spcAft>
                <a:spcPts val="0"/>
              </a:spcAft>
              <a:buClr>
                <a:srgbClr val="FF0000"/>
              </a:buClr>
              <a:buSzPct val="100000"/>
            </a:pPr>
            <a:endParaRPr lang="fr-FR" sz="12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400" b="1" dirty="0" smtClean="0">
                <a:solidFill>
                  <a:srgbClr val="ED7454"/>
                </a:solidFill>
              </a:rPr>
              <a:t>Faites les vœux pour des formations qui vous intéressent, pensez à diversifier vos vœux </a:t>
            </a:r>
            <a:r>
              <a:rPr lang="fr-FR" sz="1400" b="1" dirty="0"/>
              <a:t>en consultant les informations disponibles sur Parcoursup.fr </a:t>
            </a:r>
            <a:r>
              <a:rPr lang="fr-FR" sz="1400" b="1" dirty="0" smtClean="0">
                <a:solidFill>
                  <a:srgbClr val="ED7454"/>
                </a:solidFill>
              </a:rPr>
              <a:t>et évitez de ne formuler qu’un seul vœu</a:t>
            </a: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5" name="Espace réservé de la date 4"/>
          <p:cNvSpPr>
            <a:spLocks noGrp="1"/>
          </p:cNvSpPr>
          <p:nvPr>
            <p:ph type="dt" sz="half" idx="10"/>
          </p:nvPr>
        </p:nvSpPr>
        <p:spPr>
          <a:xfrm>
            <a:off x="6426336" y="4783500"/>
            <a:ext cx="1170000" cy="360000"/>
          </a:xfrm>
        </p:spPr>
        <p:txBody>
          <a:bodyPr/>
          <a:lstStyle/>
          <a:p>
            <a:pPr algn="r"/>
            <a:fld id="{5364400D-1A9E-42A8-8CBD-868B8972336F}" type="datetime1">
              <a:rPr lang="fr-FR" cap="all" smtClean="0"/>
              <a:t>20/01/2022</a:t>
            </a:fld>
            <a:endParaRPr lang="fr-FR" cap="all" dirty="0"/>
          </a:p>
        </p:txBody>
      </p:sp>
    </p:spTree>
    <p:extLst>
      <p:ext uri="{BB962C8B-B14F-4D97-AF65-F5344CB8AC3E}">
        <p14:creationId xmlns:p14="http://schemas.microsoft.com/office/powerpoint/2010/main" val="24502278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2336" y="978694"/>
            <a:ext cx="8424000" cy="3550444"/>
          </a:xfrm>
        </p:spPr>
        <p:txBody>
          <a:bodyPr/>
          <a:lstStyle/>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 numéro </a:t>
            </a:r>
            <a:r>
              <a:rPr lang="fr-FR" sz="1500" b="1" dirty="0" smtClean="0">
                <a:solidFill>
                  <a:srgbClr val="F28E65"/>
                </a:solidFill>
              </a:rPr>
              <a:t>vert (à partir du 20 janvier)</a:t>
            </a:r>
            <a:r>
              <a:rPr lang="fr-FR" sz="1500" dirty="0" smtClean="0">
                <a:solidFill>
                  <a:srgbClr val="3D566E"/>
                </a:solidFill>
              </a:rPr>
              <a:t> </a:t>
            </a:r>
            <a:r>
              <a:rPr lang="fr-FR" sz="1500" dirty="0">
                <a:solidFill>
                  <a:srgbClr val="3D566E"/>
                </a:solidFill>
              </a:rPr>
              <a:t>: </a:t>
            </a:r>
            <a:r>
              <a:rPr lang="fr-FR" sz="1500" b="1" dirty="0"/>
              <a:t>0 800 400 070 </a:t>
            </a:r>
            <a:r>
              <a:rPr lang="fr-FR" sz="1500" dirty="0"/>
              <a:t>(Numéros spécifiques pour l’Outre-mer </a:t>
            </a:r>
            <a:r>
              <a:rPr lang="fr-FR" sz="1500" dirty="0" smtClean="0"/>
              <a:t>indiqués sur Parcoursup.fr)</a:t>
            </a:r>
            <a:endParaRPr lang="fr-FR" sz="1500" dirty="0"/>
          </a:p>
          <a:p>
            <a:pPr marL="177800" lvl="0" indent="-177800" defTabSz="457200">
              <a:spcBef>
                <a:spcPct val="20000"/>
              </a:spcBef>
              <a:spcAft>
                <a:spcPts val="0"/>
              </a:spcAft>
              <a:buClr>
                <a:srgbClr val="FF0000"/>
              </a:buClr>
              <a:buSzPct val="100000"/>
              <a:buFont typeface="Lucida Grande"/>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dirty="0">
                <a:solidFill>
                  <a:srgbClr val="3D566E"/>
                </a:solidFill>
              </a:rPr>
              <a:t> </a:t>
            </a:r>
            <a:r>
              <a:rPr lang="fr-FR" sz="1500" b="1" dirty="0">
                <a:solidFill>
                  <a:srgbClr val="F28E65"/>
                </a:solidFill>
              </a:rPr>
              <a:t>La messagerie contact </a:t>
            </a:r>
            <a:r>
              <a:rPr lang="fr-FR" sz="1500" dirty="0"/>
              <a:t>depuis le dossier candidat</a:t>
            </a:r>
          </a:p>
          <a:p>
            <a:pPr lvl="0" defTabSz="457200">
              <a:spcBef>
                <a:spcPct val="20000"/>
              </a:spcBef>
              <a:spcAft>
                <a:spcPts val="0"/>
              </a:spcAft>
              <a:buClr>
                <a:srgbClr val="FF0000"/>
              </a:buClr>
              <a:buSzPct val="100000"/>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Les réseaux sociaux pour </a:t>
            </a:r>
            <a:r>
              <a:rPr lang="fr-FR" sz="1500" b="1" dirty="0" smtClean="0">
                <a:solidFill>
                  <a:srgbClr val="F28E65"/>
                </a:solidFill>
              </a:rPr>
              <a:t>suivre l’actualité de Parcoursup et recevoir des conseils </a:t>
            </a:r>
            <a:r>
              <a:rPr lang="fr-FR" sz="1800" b="1" dirty="0" smtClean="0">
                <a:solidFill>
                  <a:srgbClr val="F28E65"/>
                </a:solidFill>
              </a:rPr>
              <a:t>: </a:t>
            </a:r>
            <a:endParaRPr lang="fr-FR" sz="1800" b="1" dirty="0">
              <a:solidFill>
                <a:srgbClr val="F28E65"/>
              </a:solidFill>
            </a:endParaRPr>
          </a:p>
          <a:p>
            <a:pPr lvl="0" defTabSz="457200">
              <a:spcBef>
                <a:spcPct val="20000"/>
              </a:spcBef>
              <a:spcAft>
                <a:spcPts val="0"/>
              </a:spcAft>
              <a:buClr>
                <a:srgbClr val="FF0000"/>
              </a:buClr>
              <a:buSzPct val="100000"/>
            </a:pPr>
            <a:r>
              <a:rPr lang="fr-FR" sz="1800" b="1" dirty="0">
                <a:solidFill>
                  <a:srgbClr val="F28E65"/>
                </a:solidFill>
              </a:rPr>
              <a:t>	</a:t>
            </a:r>
            <a:endParaRPr lang="fr-FR" dirty="0"/>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pic>
        <p:nvPicPr>
          <p:cNvPr id="11" name="Image 10"/>
          <p:cNvPicPr>
            <a:picLocks noChangeAspect="1"/>
          </p:cNvPicPr>
          <p:nvPr/>
        </p:nvPicPr>
        <p:blipFill>
          <a:blip r:embed="rId2"/>
          <a:stretch>
            <a:fillRect/>
          </a:stretch>
        </p:blipFill>
        <p:spPr>
          <a:xfrm>
            <a:off x="1497573" y="2328863"/>
            <a:ext cx="6148852" cy="2357437"/>
          </a:xfrm>
          <a:prstGeom prst="rect">
            <a:avLst/>
          </a:prstGeom>
        </p:spPr>
      </p:pic>
      <p:sp>
        <p:nvSpPr>
          <p:cNvPr id="12" name="Rectangle à coins arrondis 11"/>
          <p:cNvSpPr/>
          <p:nvPr/>
        </p:nvSpPr>
        <p:spPr>
          <a:xfrm>
            <a:off x="3514725" y="86105"/>
            <a:ext cx="52503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Des services pour vous informer et répondre à vos questions tout au long de la procédure</a:t>
            </a:r>
            <a:endParaRPr lang="fr-FR" b="1" dirty="0">
              <a:solidFill>
                <a:schemeClr val="bg1"/>
              </a:solidFill>
            </a:endParaRPr>
          </a:p>
        </p:txBody>
      </p:sp>
    </p:spTree>
    <p:extLst>
      <p:ext uri="{BB962C8B-B14F-4D97-AF65-F5344CB8AC3E}">
        <p14:creationId xmlns:p14="http://schemas.microsoft.com/office/powerpoint/2010/main" val="67485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20/01/2022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2702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smtClean="0"/>
              <a:t>Étape </a:t>
            </a:r>
            <a:r>
              <a:rPr lang="fr-FR" sz="2800" dirty="0"/>
              <a:t>1 : découvrir les formations et élaborer son projet d’orientation</a:t>
            </a:r>
          </a:p>
        </p:txBody>
      </p:sp>
      <p:sp>
        <p:nvSpPr>
          <p:cNvPr id="4" name="Espace réservé de la date 3"/>
          <p:cNvSpPr>
            <a:spLocks noGrp="1"/>
          </p:cNvSpPr>
          <p:nvPr>
            <p:ph type="dt" sz="half" idx="10"/>
          </p:nvPr>
        </p:nvSpPr>
        <p:spPr>
          <a:xfrm>
            <a:off x="7011336" y="4871511"/>
            <a:ext cx="1170000" cy="360000"/>
          </a:xfrm>
        </p:spPr>
        <p:txBody>
          <a:bodyPr/>
          <a:lstStyle/>
          <a:p>
            <a:pPr algn="r"/>
            <a:fld id="{B53243DC-22D4-4063-968D-3E7B7EEAF735}" type="datetime1">
              <a:rPr lang="fr-FR" cap="all" smtClean="0"/>
              <a:t>20/01/2022</a:t>
            </a:fld>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85" b="8585"/>
          <a:stretch>
            <a:fillRect/>
          </a:stretch>
        </p:blipFill>
        <p:spPr>
          <a:xfrm>
            <a:off x="957960" y="758136"/>
            <a:ext cx="6944169" cy="3019715"/>
          </a:xfr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0241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100" dirty="0" smtClean="0"/>
              <a:t>L’accompagnement </a:t>
            </a:r>
            <a:r>
              <a:rPr lang="fr-FR" sz="2100" dirty="0"/>
              <a:t>au </a:t>
            </a:r>
            <a:r>
              <a:rPr lang="fr-FR" sz="2100" dirty="0" smtClean="0"/>
              <a:t>sein de votre lycée : des acteurs et des temps forts pour vous aider à </a:t>
            </a:r>
            <a:r>
              <a:rPr lang="fr-FR" sz="2100" dirty="0"/>
              <a:t>élaborer </a:t>
            </a:r>
            <a:r>
              <a:rPr lang="fr-FR" sz="2100" dirty="0" smtClean="0"/>
              <a:t>votre </a:t>
            </a:r>
            <a:r>
              <a:rPr lang="fr-FR" sz="2100" dirty="0"/>
              <a:t>projet d’orientation </a:t>
            </a:r>
          </a:p>
        </p:txBody>
      </p:sp>
      <p:sp>
        <p:nvSpPr>
          <p:cNvPr id="3" name="Espace réservé du contenu 2"/>
          <p:cNvSpPr>
            <a:spLocks noGrp="1"/>
          </p:cNvSpPr>
          <p:nvPr>
            <p:ph sz="quarter" idx="14"/>
          </p:nvPr>
        </p:nvSpPr>
        <p:spPr/>
        <p:txBody>
          <a:bodyPr/>
          <a:lstStyle/>
          <a:p>
            <a:pPr marL="285750" indent="-285750">
              <a:buClr>
                <a:srgbClr val="ED7454"/>
              </a:buClr>
              <a:buFont typeface="Arial" panose="020B0604020202020204" pitchFamily="34" charset="0"/>
              <a:buChar char="•"/>
            </a:pPr>
            <a:r>
              <a:rPr lang="fr-FR" sz="1800" b="1" dirty="0">
                <a:solidFill>
                  <a:srgbClr val="F28E65"/>
                </a:solidFill>
              </a:rPr>
              <a:t>2 professeurs principaux en terminale </a:t>
            </a:r>
            <a:r>
              <a:rPr lang="fr-FR" sz="1800" dirty="0"/>
              <a:t>pour un suivi personnalisé avec l’appui des </a:t>
            </a:r>
            <a:r>
              <a:rPr lang="fr-FR" sz="1800" b="1" dirty="0">
                <a:solidFill>
                  <a:srgbClr val="F28E65"/>
                </a:solidFill>
              </a:rPr>
              <a:t>psychologues de l’Education nationale </a:t>
            </a:r>
          </a:p>
          <a:p>
            <a:endParaRPr lang="fr-FR" sz="1800" b="1" dirty="0"/>
          </a:p>
          <a:p>
            <a:pPr marL="285750" indent="-285750">
              <a:buClr>
                <a:srgbClr val="ED7454"/>
              </a:buClr>
              <a:buFont typeface="Arial" panose="020B0604020202020204" pitchFamily="34" charset="0"/>
              <a:buChar char="•"/>
            </a:pPr>
            <a:r>
              <a:rPr lang="fr-FR" sz="1800" b="1" dirty="0">
                <a:solidFill>
                  <a:srgbClr val="F28E65"/>
                </a:solidFill>
              </a:rPr>
              <a:t>Des heures d’accompagnement personnalisé </a:t>
            </a:r>
            <a:r>
              <a:rPr lang="fr-FR" sz="1800" dirty="0">
                <a:solidFill>
                  <a:srgbClr val="0C5076"/>
                </a:solidFill>
              </a:rPr>
              <a:t>consacrées à l’orientation intégrées à l’emploi du temps des élèves</a:t>
            </a:r>
          </a:p>
          <a:p>
            <a:pPr marL="285750" indent="-285750">
              <a:buClr>
                <a:srgbClr val="ED7454"/>
              </a:buClr>
              <a:buFont typeface="Arial" panose="020B0604020202020204" pitchFamily="34" charset="0"/>
              <a:buChar char="•"/>
            </a:pPr>
            <a:endParaRPr lang="fr-FR" sz="1800" b="1" dirty="0">
              <a:solidFill>
                <a:srgbClr val="0C5076"/>
              </a:solidFill>
            </a:endParaRPr>
          </a:p>
          <a:p>
            <a:pPr marL="285750" indent="-285750">
              <a:buClr>
                <a:srgbClr val="ED7454"/>
              </a:buClr>
              <a:buFont typeface="Arial" panose="020B0604020202020204" pitchFamily="34" charset="0"/>
              <a:buChar char="•"/>
            </a:pPr>
            <a:r>
              <a:rPr lang="fr-FR" sz="1800" dirty="0">
                <a:solidFill>
                  <a:srgbClr val="0C5076"/>
                </a:solidFill>
              </a:rPr>
              <a:t>Des temps forts : </a:t>
            </a:r>
            <a:r>
              <a:rPr lang="fr-FR" sz="1800" b="1" dirty="0">
                <a:solidFill>
                  <a:srgbClr val="F28E65"/>
                </a:solidFill>
              </a:rPr>
              <a:t>deux semaines de l’orientation ou des forums </a:t>
            </a:r>
            <a:r>
              <a:rPr lang="fr-FR" sz="1800" dirty="0">
                <a:solidFill>
                  <a:srgbClr val="0C5076"/>
                </a:solidFill>
              </a:rPr>
              <a:t>pour échanger avec des formations </a:t>
            </a:r>
            <a:r>
              <a:rPr lang="fr-FR" sz="1800" dirty="0" smtClean="0">
                <a:solidFill>
                  <a:srgbClr val="0C5076"/>
                </a:solidFill>
              </a:rPr>
              <a:t>(en présentiel ou en ligne) </a:t>
            </a:r>
            <a:endParaRPr lang="fr-FR" sz="1800" dirty="0">
              <a:solidFill>
                <a:srgbClr val="0C5076"/>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Rectangle à coins arrondis 6"/>
          <p:cNvSpPr/>
          <p:nvPr/>
        </p:nvSpPr>
        <p:spPr>
          <a:xfrm>
            <a:off x="5922169" y="76969"/>
            <a:ext cx="2789099"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L’accompagnement à l’orientation</a:t>
            </a:r>
            <a:endParaRPr lang="fr-FR" sz="1400" b="1" dirty="0">
              <a:solidFill>
                <a:schemeClr val="bg1"/>
              </a:solidFill>
            </a:endParaRP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2706</TotalTime>
  <Words>4256</Words>
  <Application>Microsoft Office PowerPoint</Application>
  <PresentationFormat>Affichage à l'écran (16:9)</PresentationFormat>
  <Paragraphs>525</Paragraphs>
  <Slides>55</Slides>
  <Notes>6</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OPÉRATEURS</vt:lpstr>
      <vt:lpstr>w</vt:lpstr>
      <vt:lpstr>Présentation PowerPoint</vt:lpstr>
      <vt:lpstr>Sommaire  </vt:lpstr>
      <vt:lpstr>Les engagements de Parcoursup au service de votre projet (1)</vt:lpstr>
      <vt:lpstr>Les engagements de Parcoursup au service de votre projet (2)</vt:lpstr>
      <vt:lpstr>Présentation PowerPoint</vt:lpstr>
      <vt:lpstr> Étape 1 : découvrir les formations et élaborer son projet d’orientation</vt:lpstr>
      <vt:lpstr>Présentation PowerPoint</vt:lpstr>
      <vt:lpstr>L’accompagnement au sein de votre lycée : des acteurs et des temps forts pour vous aider à élaborer votre projet d’orientation </vt:lpstr>
      <vt:lpstr>Présentation PowerPoint</vt:lpstr>
      <vt:lpstr>Présentation PowerPoint</vt:lpstr>
      <vt:lpstr>Focus sur les formations en apprentissage  </vt:lpstr>
      <vt:lpstr>Rechercher des formations sur Parcoursup.fr </vt:lpstr>
      <vt:lpstr>Présentation PowerPoint</vt:lpstr>
      <vt:lpstr>Présentation PowerPoint</vt:lpstr>
      <vt:lpstr>Les modalités d’examen affichés pour chaque formation</vt:lpstr>
      <vt:lpstr>Consolider votre projet d’orientation </vt:lpstr>
      <vt:lpstr>LE BON REFLEXE : S’INFORMER, SE RENSEIGNER</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d’accès des bacheliers professionnels en STS </vt:lpstr>
      <vt:lpstr>Récapitulatif des éléments transmis à chaque formation</vt:lpstr>
      <vt:lpstr>Présentation PowerPoint</vt:lpstr>
      <vt:lpstr> L’examen des vœux par les formations</vt:lpstr>
      <vt:lpstr>L’examen et l’évaluation des dossiers</vt:lpstr>
      <vt:lpstr>Un appui aux lycéens boursiers </vt:lpstr>
      <vt:lpstr>Étape 3 : consulter les réponses des formations et faire ses choix </vt:lpstr>
      <vt:lpstr>Présentation PowerPoint</vt:lpstr>
      <vt:lpstr>La phase d’admission principale du 2 juin au 15 juillet 2022   </vt:lpstr>
      <vt:lpstr>Les réponses des formations et les choix des candidats  </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Microsoft</cp:lastModifiedBy>
  <cp:revision>139</cp:revision>
  <dcterms:created xsi:type="dcterms:W3CDTF">2020-10-27T08:44:50Z</dcterms:created>
  <dcterms:modified xsi:type="dcterms:W3CDTF">2022-01-20T18:31:04Z</dcterms:modified>
</cp:coreProperties>
</file>